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Maven Pro"/>
      <p:regular r:id="rId23"/>
      <p:bold r:id="rId24"/>
    </p:embeddedFont>
    <p:embeddedFont>
      <p:font typeface="Maven Pro Medium"/>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hByssvPkhxJR/VPoXQP+YFDUIW4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avenPro-bold.fntdata"/><Relationship Id="rId23" Type="http://schemas.openxmlformats.org/officeDocument/2006/relationships/font" Target="fonts/MavenPr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avenProMedium-bold.fntdata"/><Relationship Id="rId25" Type="http://schemas.openxmlformats.org/officeDocument/2006/relationships/font" Target="fonts/MavenProMedium-regular.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46458c37b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46458c37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46458c37ba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46458c37b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46458c37b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46458c37b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6458c37ba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46458c37b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6458c37ba_3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46458c37ba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6458c37ba_3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6458c37ba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463a6de1b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463a6de1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463a6de1b9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463a6de1b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4653f52c94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4653f52c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46458c37ba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46458c37ba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46458c37b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46458c37b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5183188" y="987425"/>
            <a:ext cx="6172200" cy="4873625"/>
          </a:xfrm>
          <a:prstGeom prst="rect">
            <a:avLst/>
          </a:prstGeom>
          <a:noFill/>
          <a:ln>
            <a:noFill/>
          </a:ln>
        </p:spPr>
      </p:sp>
      <p:sp>
        <p:nvSpPr>
          <p:cNvPr id="64" name="Google Shape;64;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4.png"/><Relationship Id="rId6"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7.png"/><Relationship Id="rId5" Type="http://schemas.openxmlformats.org/officeDocument/2006/relationships/image" Target="../media/image43.png"/><Relationship Id="rId6"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6.jp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41.jpg"/><Relationship Id="rId5"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45.png"/><Relationship Id="rId5"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2.png"/><Relationship Id="rId5" Type="http://schemas.openxmlformats.org/officeDocument/2006/relationships/image" Target="../media/image46.png"/><Relationship Id="rId6"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jp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jp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146458c37ba_0_0"/>
          <p:cNvPicPr preferRelativeResize="0"/>
          <p:nvPr/>
        </p:nvPicPr>
        <p:blipFill rotWithShape="1">
          <a:blip r:embed="rId3">
            <a:alphaModFix/>
          </a:blip>
          <a:srcRect b="0" l="0" r="0" t="0"/>
          <a:stretch/>
        </p:blipFill>
        <p:spPr>
          <a:xfrm>
            <a:off x="433794" y="375834"/>
            <a:ext cx="3430524" cy="1472184"/>
          </a:xfrm>
          <a:prstGeom prst="rect">
            <a:avLst/>
          </a:prstGeom>
          <a:noFill/>
          <a:ln>
            <a:noFill/>
          </a:ln>
        </p:spPr>
      </p:pic>
      <p:sp>
        <p:nvSpPr>
          <p:cNvPr id="85" name="Google Shape;85;g146458c37ba_0_0"/>
          <p:cNvSpPr txBox="1"/>
          <p:nvPr/>
        </p:nvSpPr>
        <p:spPr>
          <a:xfrm>
            <a:off x="5102925" y="294500"/>
            <a:ext cx="6660600" cy="1385400"/>
          </a:xfrm>
          <a:prstGeom prst="rect">
            <a:avLst/>
          </a:prstGeom>
          <a:noFill/>
          <a:ln>
            <a:noFill/>
          </a:ln>
        </p:spPr>
        <p:txBody>
          <a:bodyPr anchorCtr="0" anchor="t" bIns="91425" lIns="91425" spcFirstLastPara="1" rIns="91425" wrap="square" tIns="91425">
            <a:spAutoFit/>
          </a:bodyPr>
          <a:lstStyle/>
          <a:p>
            <a:pPr indent="-195580" lvl="0" marL="207645" marR="5080" rtl="0" algn="l">
              <a:spcBef>
                <a:spcPts val="0"/>
              </a:spcBef>
              <a:spcAft>
                <a:spcPts val="0"/>
              </a:spcAft>
              <a:buClr>
                <a:schemeClr val="dk1"/>
              </a:buClr>
              <a:buFont typeface="Arial"/>
              <a:buNone/>
            </a:pPr>
            <a:r>
              <a:rPr b="1" lang="en-US" sz="3200">
                <a:solidFill>
                  <a:schemeClr val="dk1"/>
                </a:solidFill>
                <a:latin typeface="Maven Pro"/>
                <a:ea typeface="Maven Pro"/>
                <a:cs typeface="Maven Pro"/>
                <a:sym typeface="Maven Pro"/>
              </a:rPr>
              <a:t>BASIC DETAILS OF THE TEAM</a:t>
            </a:r>
            <a:endParaRPr b="1" sz="3200">
              <a:solidFill>
                <a:schemeClr val="dk1"/>
              </a:solidFill>
              <a:latin typeface="Maven Pro"/>
              <a:ea typeface="Maven Pro"/>
              <a:cs typeface="Maven Pro"/>
              <a:sym typeface="Maven Pro"/>
            </a:endParaRPr>
          </a:p>
          <a:p>
            <a:pPr indent="-195580" lvl="0" marL="207645" marR="5080" rtl="0" algn="l">
              <a:spcBef>
                <a:spcPts val="0"/>
              </a:spcBef>
              <a:spcAft>
                <a:spcPts val="0"/>
              </a:spcAft>
              <a:buClr>
                <a:schemeClr val="dk1"/>
              </a:buClr>
              <a:buFont typeface="Arial"/>
              <a:buNone/>
            </a:pPr>
            <a:r>
              <a:rPr b="1" lang="en-US" sz="3200">
                <a:solidFill>
                  <a:schemeClr val="dk1"/>
                </a:solidFill>
                <a:latin typeface="Maven Pro"/>
                <a:ea typeface="Maven Pro"/>
                <a:cs typeface="Maven Pro"/>
                <a:sym typeface="Maven Pro"/>
              </a:rPr>
              <a:t>AND PROBLEM STATEMENT</a:t>
            </a:r>
            <a:endParaRPr b="1" sz="32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a:latin typeface="Calibri"/>
              <a:ea typeface="Calibri"/>
              <a:cs typeface="Calibri"/>
              <a:sym typeface="Calibri"/>
            </a:endParaRPr>
          </a:p>
        </p:txBody>
      </p:sp>
      <p:sp>
        <p:nvSpPr>
          <p:cNvPr id="86" name="Google Shape;86;g146458c37ba_0_0"/>
          <p:cNvSpPr txBox="1"/>
          <p:nvPr/>
        </p:nvSpPr>
        <p:spPr>
          <a:xfrm>
            <a:off x="5140000" y="2419875"/>
            <a:ext cx="7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87" name="Google Shape;87;g146458c37ba_0_0"/>
          <p:cNvSpPr txBox="1"/>
          <p:nvPr/>
        </p:nvSpPr>
        <p:spPr>
          <a:xfrm>
            <a:off x="5041150" y="1456050"/>
            <a:ext cx="6920100" cy="54663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chemeClr val="dk1"/>
              </a:buClr>
              <a:buFont typeface="Arial"/>
              <a:buNone/>
            </a:pPr>
            <a:r>
              <a:rPr b="1" lang="en-US" sz="1800">
                <a:solidFill>
                  <a:schemeClr val="dk1"/>
                </a:solidFill>
                <a:latin typeface="Maven Pro"/>
                <a:ea typeface="Maven Pro"/>
                <a:cs typeface="Maven Pro"/>
                <a:sym typeface="Maven Pro"/>
              </a:rPr>
              <a:t>Ministry/Organization Name/Student Innovation: </a:t>
            </a:r>
            <a:r>
              <a:rPr lang="en-US" sz="1800">
                <a:solidFill>
                  <a:srgbClr val="333333"/>
                </a:solidFill>
                <a:latin typeface="Maven Pro"/>
                <a:ea typeface="Maven Pro"/>
                <a:cs typeface="Maven Pro"/>
                <a:sym typeface="Maven Pro"/>
              </a:rPr>
              <a:t>Policy Planning Cell, Ministry of Information &amp; Broadcasting.</a:t>
            </a:r>
            <a:endParaRPr sz="1800">
              <a:solidFill>
                <a:schemeClr val="dk1"/>
              </a:solidFill>
              <a:latin typeface="Maven Pro"/>
              <a:ea typeface="Maven Pro"/>
              <a:cs typeface="Maven Pro"/>
              <a:sym typeface="Maven Pro"/>
            </a:endParaRPr>
          </a:p>
          <a:p>
            <a:pPr indent="0" lvl="0" marL="12700" rtl="0" algn="l">
              <a:spcBef>
                <a:spcPts val="780"/>
              </a:spcBef>
              <a:spcAft>
                <a:spcPts val="0"/>
              </a:spcAft>
              <a:buClr>
                <a:schemeClr val="dk1"/>
              </a:buClr>
              <a:buFont typeface="Arial"/>
              <a:buNone/>
            </a:pPr>
            <a:r>
              <a:rPr b="1" lang="en-US" sz="1800">
                <a:solidFill>
                  <a:schemeClr val="dk1"/>
                </a:solidFill>
                <a:latin typeface="Maven Pro"/>
                <a:ea typeface="Maven Pro"/>
                <a:cs typeface="Maven Pro"/>
                <a:sym typeface="Maven Pro"/>
              </a:rPr>
              <a:t>PS Code: </a:t>
            </a:r>
            <a:r>
              <a:rPr lang="en-US" sz="1800">
                <a:solidFill>
                  <a:schemeClr val="dk1"/>
                </a:solidFill>
                <a:latin typeface="Maven Pro"/>
                <a:ea typeface="Maven Pro"/>
                <a:cs typeface="Maven Pro"/>
                <a:sym typeface="Maven Pro"/>
              </a:rPr>
              <a:t>NS1226</a:t>
            </a:r>
            <a:endParaRPr sz="1800">
              <a:solidFill>
                <a:schemeClr val="dk1"/>
              </a:solidFill>
              <a:latin typeface="Maven Pro"/>
              <a:ea typeface="Maven Pro"/>
              <a:cs typeface="Maven Pro"/>
              <a:sym typeface="Maven Pro"/>
            </a:endParaRPr>
          </a:p>
          <a:p>
            <a:pPr indent="-229234" lvl="0" marL="241300" marR="5080" rtl="0" algn="l">
              <a:lnSpc>
                <a:spcPct val="107722"/>
              </a:lnSpc>
              <a:spcBef>
                <a:spcPts val="1040"/>
              </a:spcBef>
              <a:spcAft>
                <a:spcPts val="0"/>
              </a:spcAft>
              <a:buClr>
                <a:schemeClr val="dk1"/>
              </a:buClr>
              <a:buFont typeface="Arial"/>
              <a:buNone/>
            </a:pPr>
            <a:r>
              <a:rPr b="1" lang="en-US" sz="1800">
                <a:solidFill>
                  <a:schemeClr val="dk1"/>
                </a:solidFill>
                <a:latin typeface="Maven Pro"/>
                <a:ea typeface="Maven Pro"/>
                <a:cs typeface="Maven Pro"/>
                <a:sym typeface="Maven Pro"/>
              </a:rPr>
              <a:t>Problem Statement Title: </a:t>
            </a:r>
            <a:r>
              <a:rPr lang="en-US" sz="1800">
                <a:solidFill>
                  <a:schemeClr val="dk1"/>
                </a:solidFill>
                <a:latin typeface="Maven Pro"/>
                <a:ea typeface="Maven Pro"/>
                <a:cs typeface="Maven Pro"/>
                <a:sym typeface="Maven Pro"/>
              </a:rPr>
              <a:t>Dashboard for real time indication of the online media and social media activities of the media units. Such a Dashboard may provide Quantitative Information such as Real-time Statistical Summaries in terms of Engagements , post , etc. on Social Media ; and Qualitative Information such as the range of key topics on which information is disseminated.</a:t>
            </a:r>
            <a:endParaRPr>
              <a:solidFill>
                <a:schemeClr val="dk1"/>
              </a:solidFill>
              <a:latin typeface="Maven Pro"/>
              <a:ea typeface="Maven Pro"/>
              <a:cs typeface="Maven Pro"/>
              <a:sym typeface="Maven Pro"/>
            </a:endParaRPr>
          </a:p>
          <a:p>
            <a:pPr indent="0" lvl="0" marL="12065" marR="5080" rtl="0" algn="l">
              <a:lnSpc>
                <a:spcPct val="107722"/>
              </a:lnSpc>
              <a:spcBef>
                <a:spcPts val="1040"/>
              </a:spcBef>
              <a:spcAft>
                <a:spcPts val="0"/>
              </a:spcAft>
              <a:buClr>
                <a:schemeClr val="dk1"/>
              </a:buClr>
              <a:buFont typeface="Arial"/>
              <a:buNone/>
            </a:pPr>
            <a:r>
              <a:rPr b="1" lang="en-US" sz="1800">
                <a:solidFill>
                  <a:schemeClr val="dk1"/>
                </a:solidFill>
                <a:latin typeface="Maven Pro"/>
                <a:ea typeface="Maven Pro"/>
                <a:cs typeface="Maven Pro"/>
                <a:sym typeface="Maven Pro"/>
              </a:rPr>
              <a:t>Team Name: </a:t>
            </a:r>
            <a:r>
              <a:rPr lang="en-US" sz="1800">
                <a:solidFill>
                  <a:schemeClr val="dk1"/>
                </a:solidFill>
                <a:latin typeface="Maven Pro Medium"/>
                <a:ea typeface="Maven Pro Medium"/>
                <a:cs typeface="Maven Pro Medium"/>
                <a:sym typeface="Maven Pro Medium"/>
              </a:rPr>
              <a:t>MYKRO INFINITY X</a:t>
            </a:r>
            <a:endParaRPr>
              <a:solidFill>
                <a:schemeClr val="dk1"/>
              </a:solidFill>
              <a:latin typeface="Maven Pro Medium"/>
              <a:ea typeface="Maven Pro Medium"/>
              <a:cs typeface="Maven Pro Medium"/>
              <a:sym typeface="Maven Pro Medium"/>
            </a:endParaRPr>
          </a:p>
          <a:p>
            <a:pPr indent="0" lvl="0" marL="12065" marR="5080" rtl="0" algn="l">
              <a:lnSpc>
                <a:spcPct val="107722"/>
              </a:lnSpc>
              <a:spcBef>
                <a:spcPts val="1040"/>
              </a:spcBef>
              <a:spcAft>
                <a:spcPts val="0"/>
              </a:spcAft>
              <a:buClr>
                <a:schemeClr val="dk1"/>
              </a:buClr>
              <a:buFont typeface="Arial"/>
              <a:buNone/>
            </a:pPr>
            <a:r>
              <a:rPr b="1" lang="en-US" sz="1800">
                <a:solidFill>
                  <a:schemeClr val="dk1"/>
                </a:solidFill>
                <a:latin typeface="Maven Pro"/>
                <a:ea typeface="Maven Pro"/>
                <a:cs typeface="Maven Pro"/>
                <a:sym typeface="Maven Pro"/>
              </a:rPr>
              <a:t>Team Leader Name: </a:t>
            </a:r>
            <a:r>
              <a:rPr lang="en-US" sz="1800">
                <a:solidFill>
                  <a:schemeClr val="dk1"/>
                </a:solidFill>
                <a:latin typeface="Maven Pro Medium"/>
                <a:ea typeface="Maven Pro Medium"/>
                <a:cs typeface="Maven Pro Medium"/>
                <a:sym typeface="Maven Pro Medium"/>
              </a:rPr>
              <a:t>PRAABINDH P</a:t>
            </a:r>
            <a:endParaRPr sz="1800">
              <a:solidFill>
                <a:schemeClr val="dk1"/>
              </a:solidFill>
              <a:latin typeface="Maven Pro Medium"/>
              <a:ea typeface="Maven Pro Medium"/>
              <a:cs typeface="Maven Pro Medium"/>
              <a:sym typeface="Maven Pro Medium"/>
            </a:endParaRPr>
          </a:p>
          <a:p>
            <a:pPr indent="0" lvl="0" marL="12700" rtl="0" algn="l">
              <a:spcBef>
                <a:spcPts val="565"/>
              </a:spcBef>
              <a:spcAft>
                <a:spcPts val="0"/>
              </a:spcAft>
              <a:buClr>
                <a:schemeClr val="dk1"/>
              </a:buClr>
              <a:buFont typeface="Arial"/>
              <a:buNone/>
            </a:pPr>
            <a:r>
              <a:rPr b="1" lang="en-US" sz="1800">
                <a:solidFill>
                  <a:schemeClr val="dk1"/>
                </a:solidFill>
                <a:latin typeface="Maven Pro"/>
                <a:ea typeface="Maven Pro"/>
                <a:cs typeface="Maven Pro"/>
                <a:sym typeface="Maven Pro"/>
              </a:rPr>
              <a:t>AISHE Code: </a:t>
            </a:r>
            <a:r>
              <a:rPr lang="en-US" sz="1800">
                <a:solidFill>
                  <a:schemeClr val="dk1"/>
                </a:solidFill>
                <a:latin typeface="Maven Pro"/>
                <a:ea typeface="Maven Pro"/>
                <a:cs typeface="Maven Pro"/>
                <a:sym typeface="Maven Pro"/>
              </a:rPr>
              <a:t>C-16537</a:t>
            </a:r>
            <a:endParaRPr sz="1800">
              <a:solidFill>
                <a:schemeClr val="dk1"/>
              </a:solidFill>
              <a:latin typeface="Maven Pro"/>
              <a:ea typeface="Maven Pro"/>
              <a:cs typeface="Maven Pro"/>
              <a:sym typeface="Maven Pro"/>
            </a:endParaRPr>
          </a:p>
          <a:p>
            <a:pPr indent="0" lvl="0" marL="12700" rtl="0" algn="l">
              <a:spcBef>
                <a:spcPts val="565"/>
              </a:spcBef>
              <a:spcAft>
                <a:spcPts val="0"/>
              </a:spcAft>
              <a:buClr>
                <a:schemeClr val="dk1"/>
              </a:buClr>
              <a:buFont typeface="Arial"/>
              <a:buNone/>
            </a:pPr>
            <a:r>
              <a:rPr b="1" lang="en-US" sz="1800">
                <a:solidFill>
                  <a:schemeClr val="dk1"/>
                </a:solidFill>
                <a:latin typeface="Maven Pro"/>
                <a:ea typeface="Maven Pro"/>
                <a:cs typeface="Maven Pro"/>
                <a:sym typeface="Maven Pro"/>
              </a:rPr>
              <a:t>Institute Name: </a:t>
            </a:r>
            <a:r>
              <a:rPr lang="en-US" sz="1800">
                <a:solidFill>
                  <a:schemeClr val="dk1"/>
                </a:solidFill>
                <a:latin typeface="Maven Pro Medium"/>
                <a:ea typeface="Maven Pro Medium"/>
                <a:cs typeface="Maven Pro Medium"/>
                <a:sym typeface="Maven Pro Medium"/>
              </a:rPr>
              <a:t>St. Joseph's College of Engineering</a:t>
            </a:r>
            <a:endParaRPr sz="1800">
              <a:solidFill>
                <a:schemeClr val="dk1"/>
              </a:solidFill>
              <a:latin typeface="Maven Pro Medium"/>
              <a:ea typeface="Maven Pro Medium"/>
              <a:cs typeface="Maven Pro Medium"/>
              <a:sym typeface="Maven Pro Medium"/>
            </a:endParaRPr>
          </a:p>
          <a:p>
            <a:pPr indent="0" lvl="0" marL="12700" rtl="0" algn="l">
              <a:spcBef>
                <a:spcPts val="565"/>
              </a:spcBef>
              <a:spcAft>
                <a:spcPts val="0"/>
              </a:spcAft>
              <a:buClr>
                <a:schemeClr val="dk1"/>
              </a:buClr>
              <a:buFont typeface="Arial"/>
              <a:buNone/>
            </a:pPr>
            <a:r>
              <a:rPr b="1" lang="en-US" sz="1800">
                <a:solidFill>
                  <a:schemeClr val="dk1"/>
                </a:solidFill>
                <a:latin typeface="Maven Pro"/>
                <a:ea typeface="Maven Pro"/>
                <a:cs typeface="Maven Pro"/>
                <a:sym typeface="Maven Pro"/>
              </a:rPr>
              <a:t>Theme Name: </a:t>
            </a:r>
            <a:r>
              <a:rPr lang="en-US" sz="1800">
                <a:solidFill>
                  <a:schemeClr val="dk1"/>
                </a:solidFill>
                <a:latin typeface="Maven Pro"/>
                <a:ea typeface="Maven Pro"/>
                <a:cs typeface="Maven Pro"/>
                <a:sym typeface="Maven Pro"/>
              </a:rPr>
              <a:t>Smart Automation</a:t>
            </a:r>
            <a:endParaRPr sz="1800">
              <a:solidFill>
                <a:schemeClr val="dk1"/>
              </a:solidFill>
              <a:latin typeface="Maven Pro"/>
              <a:ea typeface="Maven Pro"/>
              <a:cs typeface="Maven Pro"/>
              <a:sym typeface="Maven Pro"/>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88" name="Google Shape;88;g146458c37ba_0_0"/>
          <p:cNvPicPr preferRelativeResize="0"/>
          <p:nvPr/>
        </p:nvPicPr>
        <p:blipFill>
          <a:blip r:embed="rId4">
            <a:alphaModFix/>
          </a:blip>
          <a:stretch>
            <a:fillRect/>
          </a:stretch>
        </p:blipFill>
        <p:spPr>
          <a:xfrm>
            <a:off x="0" y="2152818"/>
            <a:ext cx="4614286" cy="47051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g146458c37ba_0_15"/>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grpSp>
        <p:nvGrpSpPr>
          <p:cNvPr id="232" name="Google Shape;232;g146458c37ba_0_15"/>
          <p:cNvGrpSpPr/>
          <p:nvPr/>
        </p:nvGrpSpPr>
        <p:grpSpPr>
          <a:xfrm rot="10800000">
            <a:off x="8859273" y="342"/>
            <a:ext cx="3332727" cy="3181821"/>
            <a:chOff x="0" y="758951"/>
            <a:chExt cx="6099427" cy="6097779"/>
          </a:xfrm>
        </p:grpSpPr>
        <p:sp>
          <p:nvSpPr>
            <p:cNvPr id="233" name="Google Shape;233;g146458c37ba_0_15"/>
            <p:cNvSpPr/>
            <p:nvPr/>
          </p:nvSpPr>
          <p:spPr>
            <a:xfrm>
              <a:off x="0" y="758951"/>
              <a:ext cx="3072765" cy="4098290"/>
            </a:xfrm>
            <a:custGeom>
              <a:rect b="b" l="l" r="r" t="t"/>
              <a:pathLst>
                <a:path extrusionOk="0" h="4098290" w="3072765">
                  <a:moveTo>
                    <a:pt x="0" y="0"/>
                  </a:moveTo>
                  <a:lnTo>
                    <a:pt x="0" y="2050796"/>
                  </a:lnTo>
                  <a:lnTo>
                    <a:pt x="2047113" y="4098036"/>
                  </a:lnTo>
                  <a:lnTo>
                    <a:pt x="3072384" y="3072638"/>
                  </a:lnTo>
                  <a:lnTo>
                    <a:pt x="0" y="0"/>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34" name="Google Shape;234;g146458c37ba_0_15"/>
            <p:cNvSpPr/>
            <p:nvPr/>
          </p:nvSpPr>
          <p:spPr>
            <a:xfrm>
              <a:off x="0" y="4861560"/>
              <a:ext cx="1995170" cy="1995170"/>
            </a:xfrm>
            <a:custGeom>
              <a:rect b="b" l="l" r="r" t="t"/>
              <a:pathLst>
                <a:path extrusionOk="0" h="1995170" w="1995170">
                  <a:moveTo>
                    <a:pt x="0" y="0"/>
                  </a:moveTo>
                  <a:lnTo>
                    <a:pt x="0" y="1994721"/>
                  </a:lnTo>
                  <a:lnTo>
                    <a:pt x="1994662" y="1994721"/>
                  </a:lnTo>
                  <a:lnTo>
                    <a:pt x="0" y="0"/>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35" name="Google Shape;235;g146458c37ba_0_15"/>
            <p:cNvSpPr/>
            <p:nvPr/>
          </p:nvSpPr>
          <p:spPr>
            <a:xfrm>
              <a:off x="2097023" y="4856987"/>
              <a:ext cx="4002404" cy="1999615"/>
            </a:xfrm>
            <a:custGeom>
              <a:rect b="b" l="l" r="r" t="t"/>
              <a:pathLst>
                <a:path extrusionOk="0" h="1999615" w="4002404">
                  <a:moveTo>
                    <a:pt x="2001901" y="0"/>
                  </a:moveTo>
                  <a:lnTo>
                    <a:pt x="0" y="1999294"/>
                  </a:lnTo>
                  <a:lnTo>
                    <a:pt x="4002024" y="1999294"/>
                  </a:lnTo>
                  <a:lnTo>
                    <a:pt x="2001901" y="0"/>
                  </a:lnTo>
                  <a:close/>
                </a:path>
              </a:pathLst>
            </a:custGeom>
            <a:solidFill>
              <a:srgbClr val="F8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grpSp>
      <p:sp>
        <p:nvSpPr>
          <p:cNvPr id="236" name="Google Shape;236;g146458c37ba_0_15"/>
          <p:cNvSpPr txBox="1"/>
          <p:nvPr/>
        </p:nvSpPr>
        <p:spPr>
          <a:xfrm>
            <a:off x="4597925" y="212563"/>
            <a:ext cx="300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solidFill>
                  <a:schemeClr val="dk1"/>
                </a:solidFill>
                <a:latin typeface="Maven Pro"/>
                <a:ea typeface="Maven Pro"/>
                <a:cs typeface="Maven Pro"/>
                <a:sym typeface="Maven Pro"/>
              </a:rPr>
              <a:t>DASHBOARD</a:t>
            </a:r>
            <a:endParaRPr/>
          </a:p>
        </p:txBody>
      </p:sp>
      <p:sp>
        <p:nvSpPr>
          <p:cNvPr id="237" name="Google Shape;237;g146458c37ba_0_15"/>
          <p:cNvSpPr txBox="1"/>
          <p:nvPr/>
        </p:nvSpPr>
        <p:spPr>
          <a:xfrm>
            <a:off x="4889688" y="607313"/>
            <a:ext cx="2412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solidFill>
                  <a:schemeClr val="dk1"/>
                </a:solidFill>
                <a:latin typeface="Maven Pro"/>
                <a:ea typeface="Maven Pro"/>
                <a:cs typeface="Maven Pro"/>
                <a:sym typeface="Maven Pro"/>
              </a:rPr>
              <a:t>COMMERCE</a:t>
            </a:r>
            <a:endParaRPr/>
          </a:p>
        </p:txBody>
      </p:sp>
      <p:sp>
        <p:nvSpPr>
          <p:cNvPr id="238" name="Google Shape;238;g146458c37ba_0_15"/>
          <p:cNvSpPr txBox="1"/>
          <p:nvPr/>
        </p:nvSpPr>
        <p:spPr>
          <a:xfrm>
            <a:off x="195426" y="3902700"/>
            <a:ext cx="35724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202124"/>
              </a:buClr>
              <a:buSzPts val="1500"/>
              <a:buFont typeface="Maven Pro"/>
              <a:buChar char="●"/>
            </a:pPr>
            <a:r>
              <a:rPr lang="en-US" sz="1500">
                <a:solidFill>
                  <a:srgbClr val="202124"/>
                </a:solidFill>
                <a:latin typeface="Maven Pro"/>
                <a:ea typeface="Maven Pro"/>
                <a:cs typeface="Maven Pro"/>
                <a:sym typeface="Maven Pro"/>
              </a:rPr>
              <a:t>Bar Graphs and line graphs shows the new visitors and the activity status of the profile.</a:t>
            </a:r>
            <a:endParaRPr sz="1500">
              <a:solidFill>
                <a:srgbClr val="202124"/>
              </a:solidFill>
              <a:latin typeface="Maven Pro"/>
              <a:ea typeface="Maven Pro"/>
              <a:cs typeface="Maven Pro"/>
              <a:sym typeface="Maven Pro"/>
            </a:endParaRPr>
          </a:p>
          <a:p>
            <a:pPr indent="-323850" lvl="0" marL="457200" rtl="0" algn="l">
              <a:spcBef>
                <a:spcPts val="0"/>
              </a:spcBef>
              <a:spcAft>
                <a:spcPts val="0"/>
              </a:spcAft>
              <a:buClr>
                <a:srgbClr val="202124"/>
              </a:buClr>
              <a:buSzPts val="1500"/>
              <a:buFont typeface="Maven Pro"/>
              <a:buChar char="●"/>
            </a:pPr>
            <a:r>
              <a:rPr lang="en-US" sz="1500">
                <a:solidFill>
                  <a:srgbClr val="202124"/>
                </a:solidFill>
                <a:latin typeface="Maven Pro"/>
                <a:ea typeface="Maven Pro"/>
                <a:cs typeface="Maven Pro"/>
                <a:sym typeface="Maven Pro"/>
              </a:rPr>
              <a:t>The variations in the Views , Comments and ReTweets and also the count of total profile visits are </a:t>
            </a:r>
            <a:r>
              <a:rPr lang="en-US" sz="1500">
                <a:solidFill>
                  <a:srgbClr val="202124"/>
                </a:solidFill>
                <a:latin typeface="Maven Pro"/>
                <a:ea typeface="Maven Pro"/>
                <a:cs typeface="Maven Pro"/>
                <a:sym typeface="Maven Pro"/>
              </a:rPr>
              <a:t>mentioned in the graph.</a:t>
            </a:r>
            <a:endParaRPr sz="1500">
              <a:solidFill>
                <a:srgbClr val="202124"/>
              </a:solidFill>
              <a:latin typeface="Maven Pro"/>
              <a:ea typeface="Maven Pro"/>
              <a:cs typeface="Maven Pro"/>
              <a:sym typeface="Maven Pro"/>
            </a:endParaRPr>
          </a:p>
          <a:p>
            <a:pPr indent="-323850" lvl="0" marL="457200" rtl="0" algn="l">
              <a:spcBef>
                <a:spcPts val="0"/>
              </a:spcBef>
              <a:spcAft>
                <a:spcPts val="0"/>
              </a:spcAft>
              <a:buClr>
                <a:srgbClr val="202124"/>
              </a:buClr>
              <a:buSzPts val="1500"/>
              <a:buFont typeface="Maven Pro"/>
              <a:buChar char="●"/>
            </a:pPr>
            <a:r>
              <a:rPr lang="en-US" sz="1500">
                <a:solidFill>
                  <a:srgbClr val="202124"/>
                </a:solidFill>
                <a:latin typeface="Maven Pro"/>
                <a:ea typeface="Maven Pro"/>
                <a:cs typeface="Maven Pro"/>
                <a:sym typeface="Maven Pro"/>
              </a:rPr>
              <a:t>Social Expenditure Rate and Conversion Rates are calculated for every month.</a:t>
            </a:r>
            <a:endParaRPr sz="1500">
              <a:solidFill>
                <a:srgbClr val="202124"/>
              </a:solidFill>
              <a:latin typeface="Maven Pro"/>
              <a:ea typeface="Maven Pro"/>
              <a:cs typeface="Maven Pro"/>
              <a:sym typeface="Maven Pro"/>
            </a:endParaRPr>
          </a:p>
          <a:p>
            <a:pPr indent="0" lvl="0" marL="457200" rtl="0" algn="l">
              <a:spcBef>
                <a:spcPts val="0"/>
              </a:spcBef>
              <a:spcAft>
                <a:spcPts val="0"/>
              </a:spcAft>
              <a:buNone/>
            </a:pPr>
            <a:r>
              <a:t/>
            </a:r>
            <a:endParaRPr sz="1500">
              <a:solidFill>
                <a:schemeClr val="dk1"/>
              </a:solidFill>
            </a:endParaRPr>
          </a:p>
        </p:txBody>
      </p:sp>
      <p:sp>
        <p:nvSpPr>
          <p:cNvPr id="239" name="Google Shape;239;g146458c37ba_0_15"/>
          <p:cNvSpPr txBox="1"/>
          <p:nvPr/>
        </p:nvSpPr>
        <p:spPr>
          <a:xfrm>
            <a:off x="4001150" y="3902700"/>
            <a:ext cx="3910800" cy="2955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202124"/>
              </a:buClr>
              <a:buSzPts val="1500"/>
              <a:buFont typeface="Maven Pro"/>
              <a:buChar char="●"/>
            </a:pPr>
            <a:r>
              <a:rPr lang="en-US" sz="1500">
                <a:solidFill>
                  <a:srgbClr val="202124"/>
                </a:solidFill>
                <a:latin typeface="Maven Pro"/>
                <a:ea typeface="Maven Pro"/>
                <a:cs typeface="Maven Pro"/>
                <a:sym typeface="Maven Pro"/>
              </a:rPr>
              <a:t>The traffic in the market and the outbound of the products due to the pickup and drop off of the products are clearly shown with the curved graph .</a:t>
            </a:r>
            <a:endParaRPr sz="1500">
              <a:solidFill>
                <a:srgbClr val="202124"/>
              </a:solidFill>
              <a:latin typeface="Maven Pro"/>
              <a:ea typeface="Maven Pro"/>
              <a:cs typeface="Maven Pro"/>
              <a:sym typeface="Maven Pro"/>
            </a:endParaRPr>
          </a:p>
          <a:p>
            <a:pPr indent="-323850" lvl="0" marL="457200" rtl="0" algn="l">
              <a:spcBef>
                <a:spcPts val="0"/>
              </a:spcBef>
              <a:spcAft>
                <a:spcPts val="0"/>
              </a:spcAft>
              <a:buClr>
                <a:srgbClr val="202124"/>
              </a:buClr>
              <a:buSzPts val="1500"/>
              <a:buFont typeface="Maven Pro"/>
              <a:buChar char="●"/>
            </a:pPr>
            <a:r>
              <a:rPr lang="en-US" sz="1500">
                <a:solidFill>
                  <a:srgbClr val="202124"/>
                </a:solidFill>
                <a:latin typeface="Maven Pro"/>
                <a:ea typeface="Maven Pro"/>
                <a:cs typeface="Maven Pro"/>
                <a:sym typeface="Maven Pro"/>
              </a:rPr>
              <a:t>The value of  Revenue,Sales are calculated with the Conversion Rate.</a:t>
            </a:r>
            <a:endParaRPr sz="1500">
              <a:solidFill>
                <a:srgbClr val="202124"/>
              </a:solidFill>
              <a:latin typeface="Maven Pro"/>
              <a:ea typeface="Maven Pro"/>
              <a:cs typeface="Maven Pro"/>
              <a:sym typeface="Maven Pro"/>
            </a:endParaRPr>
          </a:p>
          <a:p>
            <a:pPr indent="-323850" lvl="0" marL="457200" rtl="0" algn="l">
              <a:spcBef>
                <a:spcPts val="0"/>
              </a:spcBef>
              <a:spcAft>
                <a:spcPts val="0"/>
              </a:spcAft>
              <a:buClr>
                <a:srgbClr val="202124"/>
              </a:buClr>
              <a:buSzPts val="1500"/>
              <a:buFont typeface="Maven Pro"/>
              <a:buChar char="●"/>
            </a:pPr>
            <a:r>
              <a:rPr lang="en-US" sz="1500">
                <a:solidFill>
                  <a:srgbClr val="202124"/>
                </a:solidFill>
                <a:latin typeface="Maven Pro"/>
                <a:ea typeface="Maven Pro"/>
                <a:cs typeface="Maven Pro"/>
                <a:sym typeface="Maven Pro"/>
              </a:rPr>
              <a:t>The Drift in the Expenses for the particular year is calculated and shown in the graph.</a:t>
            </a:r>
            <a:endParaRPr sz="1500">
              <a:solidFill>
                <a:srgbClr val="202124"/>
              </a:solidFill>
              <a:latin typeface="Maven Pro"/>
              <a:ea typeface="Maven Pro"/>
              <a:cs typeface="Maven Pro"/>
              <a:sym typeface="Maven Pro"/>
            </a:endParaRPr>
          </a:p>
          <a:p>
            <a:pPr indent="0" lvl="0" marL="457200" rtl="0" algn="l">
              <a:spcBef>
                <a:spcPts val="0"/>
              </a:spcBef>
              <a:spcAft>
                <a:spcPts val="0"/>
              </a:spcAft>
              <a:buNone/>
            </a:pPr>
            <a:r>
              <a:t/>
            </a:r>
            <a:endParaRPr sz="1500">
              <a:solidFill>
                <a:srgbClr val="202124"/>
              </a:solidFill>
              <a:latin typeface="Maven Pro"/>
              <a:ea typeface="Maven Pro"/>
              <a:cs typeface="Maven Pro"/>
              <a:sym typeface="Maven Pro"/>
            </a:endParaRPr>
          </a:p>
          <a:p>
            <a:pPr indent="0" lvl="0" marL="457200" rtl="0" algn="l">
              <a:spcBef>
                <a:spcPts val="0"/>
              </a:spcBef>
              <a:spcAft>
                <a:spcPts val="0"/>
              </a:spcAft>
              <a:buNone/>
            </a:pPr>
            <a:r>
              <a:t/>
            </a:r>
            <a:endParaRPr sz="1500">
              <a:solidFill>
                <a:schemeClr val="dk1"/>
              </a:solidFill>
            </a:endParaRPr>
          </a:p>
        </p:txBody>
      </p:sp>
      <p:sp>
        <p:nvSpPr>
          <p:cNvPr id="240" name="Google Shape;240;g146458c37ba_0_15"/>
          <p:cNvSpPr txBox="1"/>
          <p:nvPr/>
        </p:nvSpPr>
        <p:spPr>
          <a:xfrm>
            <a:off x="8264850" y="3902700"/>
            <a:ext cx="34941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202124"/>
              </a:buClr>
              <a:buSzPts val="1500"/>
              <a:buFont typeface="Maven Pro"/>
              <a:buChar char="●"/>
            </a:pPr>
            <a:r>
              <a:rPr lang="en-US" sz="1500">
                <a:solidFill>
                  <a:srgbClr val="202124"/>
                </a:solidFill>
                <a:latin typeface="Maven Pro"/>
                <a:ea typeface="Maven Pro"/>
                <a:cs typeface="Maven Pro"/>
                <a:sym typeface="Maven Pro"/>
              </a:rPr>
              <a:t>Products</a:t>
            </a:r>
            <a:r>
              <a:rPr lang="en-US" sz="1500">
                <a:solidFill>
                  <a:srgbClr val="202124"/>
                </a:solidFill>
                <a:latin typeface="Maven Pro"/>
                <a:ea typeface="Maven Pro"/>
                <a:cs typeface="Maven Pro"/>
                <a:sym typeface="Maven Pro"/>
              </a:rPr>
              <a:t> are sorted based on their model and their types.</a:t>
            </a:r>
            <a:endParaRPr sz="1500">
              <a:solidFill>
                <a:srgbClr val="202124"/>
              </a:solidFill>
              <a:latin typeface="Maven Pro"/>
              <a:ea typeface="Maven Pro"/>
              <a:cs typeface="Maven Pro"/>
              <a:sym typeface="Maven Pro"/>
            </a:endParaRPr>
          </a:p>
          <a:p>
            <a:pPr indent="-323850" lvl="0" marL="457200" rtl="0" algn="l">
              <a:spcBef>
                <a:spcPts val="0"/>
              </a:spcBef>
              <a:spcAft>
                <a:spcPts val="0"/>
              </a:spcAft>
              <a:buClr>
                <a:srgbClr val="202124"/>
              </a:buClr>
              <a:buSzPts val="1500"/>
              <a:buFont typeface="Maven Pro"/>
              <a:buChar char="●"/>
            </a:pPr>
            <a:r>
              <a:rPr lang="en-US" sz="1500">
                <a:solidFill>
                  <a:srgbClr val="202124"/>
                </a:solidFill>
                <a:latin typeface="Maven Pro"/>
                <a:ea typeface="Maven Pro"/>
                <a:cs typeface="Maven Pro"/>
                <a:sym typeface="Maven Pro"/>
              </a:rPr>
              <a:t>The Payment and the order status of these products are calculated. </a:t>
            </a:r>
            <a:endParaRPr sz="1500">
              <a:solidFill>
                <a:srgbClr val="202124"/>
              </a:solidFill>
              <a:latin typeface="Maven Pro"/>
              <a:ea typeface="Maven Pro"/>
              <a:cs typeface="Maven Pro"/>
              <a:sym typeface="Maven Pro"/>
            </a:endParaRPr>
          </a:p>
          <a:p>
            <a:pPr indent="-323850" lvl="0" marL="457200" rtl="0" algn="l">
              <a:spcBef>
                <a:spcPts val="0"/>
              </a:spcBef>
              <a:spcAft>
                <a:spcPts val="0"/>
              </a:spcAft>
              <a:buClr>
                <a:srgbClr val="202124"/>
              </a:buClr>
              <a:buSzPts val="1500"/>
              <a:buFont typeface="Maven Pro"/>
              <a:buChar char="●"/>
            </a:pPr>
            <a:r>
              <a:rPr lang="en-US" sz="1500">
                <a:solidFill>
                  <a:srgbClr val="202124"/>
                </a:solidFill>
                <a:latin typeface="Maven Pro"/>
                <a:ea typeface="Maven Pro"/>
                <a:cs typeface="Maven Pro"/>
                <a:sym typeface="Maven Pro"/>
              </a:rPr>
              <a:t>Details</a:t>
            </a:r>
            <a:r>
              <a:rPr lang="en-US" sz="1500">
                <a:solidFill>
                  <a:srgbClr val="202124"/>
                </a:solidFill>
                <a:latin typeface="Maven Pro"/>
                <a:ea typeface="Maven Pro"/>
                <a:cs typeface="Maven Pro"/>
                <a:sym typeface="Maven Pro"/>
              </a:rPr>
              <a:t> about the value of Wallet and Paypal in the Total </a:t>
            </a:r>
            <a:r>
              <a:rPr lang="en-US" sz="1500">
                <a:solidFill>
                  <a:srgbClr val="202124"/>
                </a:solidFill>
                <a:latin typeface="Maven Pro"/>
                <a:ea typeface="Maven Pro"/>
                <a:cs typeface="Maven Pro"/>
                <a:sym typeface="Maven Pro"/>
              </a:rPr>
              <a:t>campaigns</a:t>
            </a:r>
            <a:r>
              <a:rPr lang="en-US" sz="1500">
                <a:solidFill>
                  <a:srgbClr val="202124"/>
                </a:solidFill>
                <a:latin typeface="Maven Pro"/>
                <a:ea typeface="Maven Pro"/>
                <a:cs typeface="Maven Pro"/>
                <a:sym typeface="Maven Pro"/>
              </a:rPr>
              <a:t> for each month is explained in the graph.</a:t>
            </a:r>
            <a:endParaRPr sz="1500">
              <a:solidFill>
                <a:srgbClr val="202124"/>
              </a:solidFill>
              <a:latin typeface="Maven Pro"/>
              <a:ea typeface="Maven Pro"/>
              <a:cs typeface="Maven Pro"/>
              <a:sym typeface="Maven Pro"/>
            </a:endParaRPr>
          </a:p>
        </p:txBody>
      </p:sp>
      <p:pic>
        <p:nvPicPr>
          <p:cNvPr id="241" name="Google Shape;241;g146458c37ba_0_15"/>
          <p:cNvPicPr preferRelativeResize="0"/>
          <p:nvPr/>
        </p:nvPicPr>
        <p:blipFill>
          <a:blip r:embed="rId4">
            <a:alphaModFix/>
          </a:blip>
          <a:stretch>
            <a:fillRect/>
          </a:stretch>
        </p:blipFill>
        <p:spPr>
          <a:xfrm>
            <a:off x="279465" y="1445325"/>
            <a:ext cx="3809021" cy="2142574"/>
          </a:xfrm>
          <a:prstGeom prst="rect">
            <a:avLst/>
          </a:prstGeom>
          <a:noFill/>
          <a:ln>
            <a:noFill/>
          </a:ln>
        </p:spPr>
      </p:pic>
      <p:pic>
        <p:nvPicPr>
          <p:cNvPr id="242" name="Google Shape;242;g146458c37ba_0_15"/>
          <p:cNvPicPr preferRelativeResize="0"/>
          <p:nvPr/>
        </p:nvPicPr>
        <p:blipFill>
          <a:blip r:embed="rId5">
            <a:alphaModFix/>
          </a:blip>
          <a:stretch>
            <a:fillRect/>
          </a:stretch>
        </p:blipFill>
        <p:spPr>
          <a:xfrm>
            <a:off x="4193423" y="1445325"/>
            <a:ext cx="3809021" cy="2142574"/>
          </a:xfrm>
          <a:prstGeom prst="rect">
            <a:avLst/>
          </a:prstGeom>
          <a:noFill/>
          <a:ln>
            <a:noFill/>
          </a:ln>
        </p:spPr>
      </p:pic>
      <p:pic>
        <p:nvPicPr>
          <p:cNvPr id="243" name="Google Shape;243;g146458c37ba_0_15"/>
          <p:cNvPicPr preferRelativeResize="0"/>
          <p:nvPr/>
        </p:nvPicPr>
        <p:blipFill>
          <a:blip r:embed="rId6">
            <a:alphaModFix/>
          </a:blip>
          <a:stretch>
            <a:fillRect/>
          </a:stretch>
        </p:blipFill>
        <p:spPr>
          <a:xfrm>
            <a:off x="8107400" y="1445325"/>
            <a:ext cx="3809002" cy="21425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146458c37ba_0_20"/>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grpSp>
        <p:nvGrpSpPr>
          <p:cNvPr id="249" name="Google Shape;249;g146458c37ba_0_20"/>
          <p:cNvGrpSpPr/>
          <p:nvPr/>
        </p:nvGrpSpPr>
        <p:grpSpPr>
          <a:xfrm rot="10800000">
            <a:off x="9043123" y="-8"/>
            <a:ext cx="3332727" cy="3181821"/>
            <a:chOff x="0" y="758951"/>
            <a:chExt cx="6099427" cy="6097779"/>
          </a:xfrm>
        </p:grpSpPr>
        <p:sp>
          <p:nvSpPr>
            <p:cNvPr id="250" name="Google Shape;250;g146458c37ba_0_20"/>
            <p:cNvSpPr/>
            <p:nvPr/>
          </p:nvSpPr>
          <p:spPr>
            <a:xfrm>
              <a:off x="0" y="758951"/>
              <a:ext cx="3072765" cy="4098290"/>
            </a:xfrm>
            <a:custGeom>
              <a:rect b="b" l="l" r="r" t="t"/>
              <a:pathLst>
                <a:path extrusionOk="0" h="4098290" w="3072765">
                  <a:moveTo>
                    <a:pt x="0" y="0"/>
                  </a:moveTo>
                  <a:lnTo>
                    <a:pt x="0" y="2050796"/>
                  </a:lnTo>
                  <a:lnTo>
                    <a:pt x="2047113" y="4098036"/>
                  </a:lnTo>
                  <a:lnTo>
                    <a:pt x="3072384" y="3072638"/>
                  </a:lnTo>
                  <a:lnTo>
                    <a:pt x="0" y="0"/>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51" name="Google Shape;251;g146458c37ba_0_20"/>
            <p:cNvSpPr/>
            <p:nvPr/>
          </p:nvSpPr>
          <p:spPr>
            <a:xfrm>
              <a:off x="0" y="4861560"/>
              <a:ext cx="1995170" cy="1995170"/>
            </a:xfrm>
            <a:custGeom>
              <a:rect b="b" l="l" r="r" t="t"/>
              <a:pathLst>
                <a:path extrusionOk="0" h="1995170" w="1995170">
                  <a:moveTo>
                    <a:pt x="0" y="0"/>
                  </a:moveTo>
                  <a:lnTo>
                    <a:pt x="0" y="1994721"/>
                  </a:lnTo>
                  <a:lnTo>
                    <a:pt x="1994662" y="1994721"/>
                  </a:lnTo>
                  <a:lnTo>
                    <a:pt x="0" y="0"/>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52" name="Google Shape;252;g146458c37ba_0_20"/>
            <p:cNvSpPr/>
            <p:nvPr/>
          </p:nvSpPr>
          <p:spPr>
            <a:xfrm>
              <a:off x="2097023" y="4856987"/>
              <a:ext cx="4002404" cy="1999615"/>
            </a:xfrm>
            <a:custGeom>
              <a:rect b="b" l="l" r="r" t="t"/>
              <a:pathLst>
                <a:path extrusionOk="0" h="1999615" w="4002404">
                  <a:moveTo>
                    <a:pt x="2001901" y="0"/>
                  </a:moveTo>
                  <a:lnTo>
                    <a:pt x="0" y="1999294"/>
                  </a:lnTo>
                  <a:lnTo>
                    <a:pt x="4002024" y="1999294"/>
                  </a:lnTo>
                  <a:lnTo>
                    <a:pt x="2001901" y="0"/>
                  </a:lnTo>
                  <a:close/>
                </a:path>
              </a:pathLst>
            </a:custGeom>
            <a:solidFill>
              <a:srgbClr val="F8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grpSp>
      <p:sp>
        <p:nvSpPr>
          <p:cNvPr id="253" name="Google Shape;253;g146458c37ba_0_20"/>
          <p:cNvSpPr txBox="1"/>
          <p:nvPr/>
        </p:nvSpPr>
        <p:spPr>
          <a:xfrm>
            <a:off x="3387825" y="194975"/>
            <a:ext cx="5089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solidFill>
                  <a:schemeClr val="dk1"/>
                </a:solidFill>
                <a:latin typeface="Maven Pro"/>
                <a:ea typeface="Maven Pro"/>
                <a:cs typeface="Maven Pro"/>
                <a:sym typeface="Maven Pro"/>
              </a:rPr>
              <a:t>    APPS &amp; AUTHENTICATION</a:t>
            </a:r>
            <a:endParaRPr>
              <a:solidFill>
                <a:schemeClr val="dk1"/>
              </a:solidFill>
            </a:endParaRPr>
          </a:p>
        </p:txBody>
      </p:sp>
      <p:sp>
        <p:nvSpPr>
          <p:cNvPr id="254" name="Google Shape;254;g146458c37ba_0_20"/>
          <p:cNvSpPr txBox="1"/>
          <p:nvPr/>
        </p:nvSpPr>
        <p:spPr>
          <a:xfrm>
            <a:off x="3984463" y="779975"/>
            <a:ext cx="363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dk1"/>
                </a:solidFill>
                <a:latin typeface="Maven Pro"/>
                <a:ea typeface="Maven Pro"/>
                <a:cs typeface="Maven Pro"/>
                <a:sym typeface="Maven Pro"/>
              </a:rPr>
              <a:t>SETTINGS : ACCOUNT</a:t>
            </a:r>
            <a:endParaRPr sz="1200">
              <a:solidFill>
                <a:schemeClr val="dk1"/>
              </a:solidFill>
            </a:endParaRPr>
          </a:p>
        </p:txBody>
      </p:sp>
      <p:sp>
        <p:nvSpPr>
          <p:cNvPr id="255" name="Google Shape;255;g146458c37ba_0_20"/>
          <p:cNvSpPr txBox="1"/>
          <p:nvPr/>
        </p:nvSpPr>
        <p:spPr>
          <a:xfrm>
            <a:off x="6015463" y="1480938"/>
            <a:ext cx="50898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Account setting enables the user to set up their own accounts in order to have an access for the sites.</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Profile details includes gathering personal information about the user and their photos.</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Some notable basic information gathering includes Name,Email,Contact number,Address,Languages etc.</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This helps to know more about the user accessing the platform.</a:t>
            </a:r>
            <a:br>
              <a:rPr lang="en-US" sz="1500">
                <a:latin typeface="Maven Pro"/>
                <a:ea typeface="Maven Pro"/>
                <a:cs typeface="Maven Pro"/>
                <a:sym typeface="Maven Pro"/>
              </a:rPr>
            </a:br>
            <a:endParaRPr sz="1500">
              <a:latin typeface="Maven Pro"/>
              <a:ea typeface="Maven Pro"/>
              <a:cs typeface="Maven Pro"/>
              <a:sym typeface="Maven Pro"/>
            </a:endParaRPr>
          </a:p>
        </p:txBody>
      </p:sp>
      <p:sp>
        <p:nvSpPr>
          <p:cNvPr id="256" name="Google Shape;256;g146458c37ba_0_20"/>
          <p:cNvSpPr txBox="1"/>
          <p:nvPr/>
        </p:nvSpPr>
        <p:spPr>
          <a:xfrm>
            <a:off x="760188" y="4352100"/>
            <a:ext cx="50898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Deactivating account is done when a user no longer wishes to use the platform.</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Upon deactivating the account the information is prohibited from viewing.</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Once </a:t>
            </a:r>
            <a:r>
              <a:rPr lang="en-US" sz="1500">
                <a:latin typeface="Maven Pro"/>
                <a:ea typeface="Maven Pro"/>
                <a:cs typeface="Maven Pro"/>
                <a:sym typeface="Maven Pro"/>
              </a:rPr>
              <a:t>the</a:t>
            </a:r>
            <a:r>
              <a:rPr lang="en-US" sz="1500">
                <a:latin typeface="Maven Pro"/>
                <a:ea typeface="Maven Pro"/>
                <a:cs typeface="Maven Pro"/>
                <a:sym typeface="Maven Pro"/>
              </a:rPr>
              <a:t> account is deactivated it is no longer live and non searchable.</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Deleting an account defines there is no way of getting back or going through it again.</a:t>
            </a:r>
            <a:endParaRPr sz="1500">
              <a:latin typeface="Maven Pro"/>
              <a:ea typeface="Maven Pro"/>
              <a:cs typeface="Maven Pro"/>
              <a:sym typeface="Maven Pro"/>
            </a:endParaRPr>
          </a:p>
        </p:txBody>
      </p:sp>
      <p:pic>
        <p:nvPicPr>
          <p:cNvPr id="257" name="Google Shape;257;g146458c37ba_0_20"/>
          <p:cNvPicPr preferRelativeResize="0"/>
          <p:nvPr/>
        </p:nvPicPr>
        <p:blipFill>
          <a:blip r:embed="rId4">
            <a:alphaModFix/>
          </a:blip>
          <a:stretch>
            <a:fillRect/>
          </a:stretch>
        </p:blipFill>
        <p:spPr>
          <a:xfrm>
            <a:off x="945292" y="1605090"/>
            <a:ext cx="4719576" cy="2475986"/>
          </a:xfrm>
          <a:prstGeom prst="rect">
            <a:avLst/>
          </a:prstGeom>
          <a:noFill/>
          <a:ln>
            <a:noFill/>
          </a:ln>
        </p:spPr>
      </p:pic>
      <p:pic>
        <p:nvPicPr>
          <p:cNvPr id="258" name="Google Shape;258;g146458c37ba_0_20"/>
          <p:cNvPicPr preferRelativeResize="0"/>
          <p:nvPr/>
        </p:nvPicPr>
        <p:blipFill>
          <a:blip r:embed="rId5">
            <a:alphaModFix/>
          </a:blip>
          <a:stretch>
            <a:fillRect/>
          </a:stretch>
        </p:blipFill>
        <p:spPr>
          <a:xfrm>
            <a:off x="6108013" y="4081500"/>
            <a:ext cx="4904702" cy="25731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146458c37ba_0_25"/>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grpSp>
        <p:nvGrpSpPr>
          <p:cNvPr id="264" name="Google Shape;264;g146458c37ba_0_25"/>
          <p:cNvGrpSpPr/>
          <p:nvPr/>
        </p:nvGrpSpPr>
        <p:grpSpPr>
          <a:xfrm rot="10800000">
            <a:off x="8859273" y="342"/>
            <a:ext cx="3332727" cy="3181821"/>
            <a:chOff x="0" y="758951"/>
            <a:chExt cx="6099427" cy="6097779"/>
          </a:xfrm>
        </p:grpSpPr>
        <p:sp>
          <p:nvSpPr>
            <p:cNvPr id="265" name="Google Shape;265;g146458c37ba_0_25"/>
            <p:cNvSpPr/>
            <p:nvPr/>
          </p:nvSpPr>
          <p:spPr>
            <a:xfrm>
              <a:off x="0" y="758951"/>
              <a:ext cx="3072765" cy="4098290"/>
            </a:xfrm>
            <a:custGeom>
              <a:rect b="b" l="l" r="r" t="t"/>
              <a:pathLst>
                <a:path extrusionOk="0" h="4098290" w="3072765">
                  <a:moveTo>
                    <a:pt x="0" y="0"/>
                  </a:moveTo>
                  <a:lnTo>
                    <a:pt x="0" y="2050796"/>
                  </a:lnTo>
                  <a:lnTo>
                    <a:pt x="2047113" y="4098036"/>
                  </a:lnTo>
                  <a:lnTo>
                    <a:pt x="3072384" y="3072638"/>
                  </a:lnTo>
                  <a:lnTo>
                    <a:pt x="0" y="0"/>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66" name="Google Shape;266;g146458c37ba_0_25"/>
            <p:cNvSpPr/>
            <p:nvPr/>
          </p:nvSpPr>
          <p:spPr>
            <a:xfrm>
              <a:off x="0" y="4861560"/>
              <a:ext cx="1995170" cy="1995170"/>
            </a:xfrm>
            <a:custGeom>
              <a:rect b="b" l="l" r="r" t="t"/>
              <a:pathLst>
                <a:path extrusionOk="0" h="1995170" w="1995170">
                  <a:moveTo>
                    <a:pt x="0" y="0"/>
                  </a:moveTo>
                  <a:lnTo>
                    <a:pt x="0" y="1994721"/>
                  </a:lnTo>
                  <a:lnTo>
                    <a:pt x="1994662" y="1994721"/>
                  </a:lnTo>
                  <a:lnTo>
                    <a:pt x="0" y="0"/>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67" name="Google Shape;267;g146458c37ba_0_25"/>
            <p:cNvSpPr/>
            <p:nvPr/>
          </p:nvSpPr>
          <p:spPr>
            <a:xfrm>
              <a:off x="2097023" y="4856987"/>
              <a:ext cx="4002404" cy="1999615"/>
            </a:xfrm>
            <a:custGeom>
              <a:rect b="b" l="l" r="r" t="t"/>
              <a:pathLst>
                <a:path extrusionOk="0" h="1999615" w="4002404">
                  <a:moveTo>
                    <a:pt x="2001901" y="0"/>
                  </a:moveTo>
                  <a:lnTo>
                    <a:pt x="0" y="1999294"/>
                  </a:lnTo>
                  <a:lnTo>
                    <a:pt x="4002024" y="1999294"/>
                  </a:lnTo>
                  <a:lnTo>
                    <a:pt x="2001901" y="0"/>
                  </a:lnTo>
                  <a:close/>
                </a:path>
              </a:pathLst>
            </a:custGeom>
            <a:solidFill>
              <a:srgbClr val="F8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grpSp>
      <p:sp>
        <p:nvSpPr>
          <p:cNvPr id="268" name="Google Shape;268;g146458c37ba_0_25"/>
          <p:cNvSpPr txBox="1"/>
          <p:nvPr/>
        </p:nvSpPr>
        <p:spPr>
          <a:xfrm>
            <a:off x="3179250" y="273150"/>
            <a:ext cx="5833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600">
                <a:solidFill>
                  <a:schemeClr val="dk1"/>
                </a:solidFill>
                <a:latin typeface="Maven Pro"/>
                <a:ea typeface="Maven Pro"/>
                <a:cs typeface="Maven Pro"/>
                <a:sym typeface="Maven Pro"/>
              </a:rPr>
              <a:t>APPS &amp; AUTHENTICATION</a:t>
            </a:r>
            <a:endParaRPr>
              <a:solidFill>
                <a:schemeClr val="dk1"/>
              </a:solidFill>
            </a:endParaRPr>
          </a:p>
        </p:txBody>
      </p:sp>
      <p:sp>
        <p:nvSpPr>
          <p:cNvPr id="269" name="Google Shape;269;g146458c37ba_0_25"/>
          <p:cNvSpPr txBox="1"/>
          <p:nvPr/>
        </p:nvSpPr>
        <p:spPr>
          <a:xfrm>
            <a:off x="4048500" y="775925"/>
            <a:ext cx="4095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chemeClr val="dk1"/>
                </a:solidFill>
                <a:latin typeface="Maven Pro"/>
                <a:ea typeface="Maven Pro"/>
                <a:cs typeface="Maven Pro"/>
                <a:sym typeface="Maven Pro"/>
              </a:rPr>
              <a:t>SETTINGS : SECURITY</a:t>
            </a:r>
            <a:endParaRPr sz="900">
              <a:solidFill>
                <a:schemeClr val="dk1"/>
              </a:solidFill>
            </a:endParaRPr>
          </a:p>
        </p:txBody>
      </p:sp>
      <p:sp>
        <p:nvSpPr>
          <p:cNvPr id="270" name="Google Shape;270;g146458c37ba_0_25"/>
          <p:cNvSpPr txBox="1"/>
          <p:nvPr/>
        </p:nvSpPr>
        <p:spPr>
          <a:xfrm>
            <a:off x="6166500" y="4253713"/>
            <a:ext cx="47832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The features to change the password and the password requirements are mentioned.</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To provide more security to the users, Two step verification process is also enabled. </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Creation of API Keys is provided. </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List of API Keys are mentioned.</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The </a:t>
            </a:r>
            <a:r>
              <a:rPr lang="en-US" sz="1500">
                <a:solidFill>
                  <a:schemeClr val="dk1"/>
                </a:solidFill>
                <a:latin typeface="Maven Pro"/>
                <a:ea typeface="Maven Pro"/>
                <a:cs typeface="Maven Pro"/>
                <a:sym typeface="Maven Pro"/>
              </a:rPr>
              <a:t>activities</a:t>
            </a:r>
            <a:r>
              <a:rPr lang="en-US" sz="1500">
                <a:solidFill>
                  <a:schemeClr val="dk1"/>
                </a:solidFill>
                <a:latin typeface="Maven Pro"/>
                <a:ea typeface="Maven Pro"/>
                <a:cs typeface="Maven Pro"/>
                <a:sym typeface="Maven Pro"/>
              </a:rPr>
              <a:t> about the </a:t>
            </a:r>
            <a:r>
              <a:rPr lang="en-US" sz="1500">
                <a:solidFill>
                  <a:schemeClr val="dk1"/>
                </a:solidFill>
                <a:latin typeface="Maven Pro"/>
                <a:ea typeface="Maven Pro"/>
                <a:cs typeface="Maven Pro"/>
                <a:sym typeface="Maven Pro"/>
              </a:rPr>
              <a:t>various devices and their locations and the browser being used in these devices are found and noted. </a:t>
            </a:r>
            <a:endParaRPr sz="1500">
              <a:solidFill>
                <a:schemeClr val="dk1"/>
              </a:solidFill>
              <a:latin typeface="Maven Pro"/>
              <a:ea typeface="Maven Pro"/>
              <a:cs typeface="Maven Pro"/>
              <a:sym typeface="Maven Pro"/>
            </a:endParaRPr>
          </a:p>
        </p:txBody>
      </p:sp>
      <p:pic>
        <p:nvPicPr>
          <p:cNvPr id="271" name="Google Shape;271;g146458c37ba_0_25"/>
          <p:cNvPicPr preferRelativeResize="0"/>
          <p:nvPr/>
        </p:nvPicPr>
        <p:blipFill>
          <a:blip r:embed="rId4">
            <a:alphaModFix/>
          </a:blip>
          <a:stretch>
            <a:fillRect/>
          </a:stretch>
        </p:blipFill>
        <p:spPr>
          <a:xfrm>
            <a:off x="1156523" y="4112288"/>
            <a:ext cx="4525152" cy="2545425"/>
          </a:xfrm>
          <a:prstGeom prst="rect">
            <a:avLst/>
          </a:prstGeom>
          <a:noFill/>
          <a:ln>
            <a:noFill/>
          </a:ln>
        </p:spPr>
      </p:pic>
      <p:pic>
        <p:nvPicPr>
          <p:cNvPr id="272" name="Google Shape;272;g146458c37ba_0_25"/>
          <p:cNvPicPr preferRelativeResize="0"/>
          <p:nvPr/>
        </p:nvPicPr>
        <p:blipFill>
          <a:blip r:embed="rId5">
            <a:alphaModFix/>
          </a:blip>
          <a:stretch>
            <a:fillRect/>
          </a:stretch>
        </p:blipFill>
        <p:spPr>
          <a:xfrm>
            <a:off x="1156525" y="1434556"/>
            <a:ext cx="4525152" cy="2545406"/>
          </a:xfrm>
          <a:prstGeom prst="rect">
            <a:avLst/>
          </a:prstGeom>
          <a:noFill/>
          <a:ln>
            <a:noFill/>
          </a:ln>
        </p:spPr>
      </p:pic>
      <p:pic>
        <p:nvPicPr>
          <p:cNvPr id="273" name="Google Shape;273;g146458c37ba_0_25"/>
          <p:cNvPicPr preferRelativeResize="0"/>
          <p:nvPr/>
        </p:nvPicPr>
        <p:blipFill>
          <a:blip r:embed="rId6">
            <a:alphaModFix/>
          </a:blip>
          <a:stretch>
            <a:fillRect/>
          </a:stretch>
        </p:blipFill>
        <p:spPr>
          <a:xfrm>
            <a:off x="6295475" y="1434525"/>
            <a:ext cx="4525243" cy="2545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g146458c37ba_3_67"/>
          <p:cNvGrpSpPr/>
          <p:nvPr/>
        </p:nvGrpSpPr>
        <p:grpSpPr>
          <a:xfrm rot="10800000">
            <a:off x="8859273" y="342"/>
            <a:ext cx="3332727" cy="3181821"/>
            <a:chOff x="0" y="758951"/>
            <a:chExt cx="6099427" cy="6097779"/>
          </a:xfrm>
        </p:grpSpPr>
        <p:sp>
          <p:nvSpPr>
            <p:cNvPr id="279" name="Google Shape;279;g146458c37ba_3_67"/>
            <p:cNvSpPr/>
            <p:nvPr/>
          </p:nvSpPr>
          <p:spPr>
            <a:xfrm>
              <a:off x="0" y="758951"/>
              <a:ext cx="3072765" cy="4098290"/>
            </a:xfrm>
            <a:custGeom>
              <a:rect b="b" l="l" r="r" t="t"/>
              <a:pathLst>
                <a:path extrusionOk="0" h="4098290" w="3072765">
                  <a:moveTo>
                    <a:pt x="0" y="0"/>
                  </a:moveTo>
                  <a:lnTo>
                    <a:pt x="0" y="2050796"/>
                  </a:lnTo>
                  <a:lnTo>
                    <a:pt x="2047113" y="4098036"/>
                  </a:lnTo>
                  <a:lnTo>
                    <a:pt x="3072384" y="3072638"/>
                  </a:lnTo>
                  <a:lnTo>
                    <a:pt x="0" y="0"/>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80" name="Google Shape;280;g146458c37ba_3_67"/>
            <p:cNvSpPr/>
            <p:nvPr/>
          </p:nvSpPr>
          <p:spPr>
            <a:xfrm>
              <a:off x="0" y="4861560"/>
              <a:ext cx="1995170" cy="1995170"/>
            </a:xfrm>
            <a:custGeom>
              <a:rect b="b" l="l" r="r" t="t"/>
              <a:pathLst>
                <a:path extrusionOk="0" h="1995170" w="1995170">
                  <a:moveTo>
                    <a:pt x="0" y="0"/>
                  </a:moveTo>
                  <a:lnTo>
                    <a:pt x="0" y="1994721"/>
                  </a:lnTo>
                  <a:lnTo>
                    <a:pt x="1994662" y="1994721"/>
                  </a:lnTo>
                  <a:lnTo>
                    <a:pt x="0" y="0"/>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81" name="Google Shape;281;g146458c37ba_3_67"/>
            <p:cNvSpPr/>
            <p:nvPr/>
          </p:nvSpPr>
          <p:spPr>
            <a:xfrm>
              <a:off x="2097023" y="4856987"/>
              <a:ext cx="4002404" cy="1999615"/>
            </a:xfrm>
            <a:custGeom>
              <a:rect b="b" l="l" r="r" t="t"/>
              <a:pathLst>
                <a:path extrusionOk="0" h="1999615" w="4002404">
                  <a:moveTo>
                    <a:pt x="2001901" y="0"/>
                  </a:moveTo>
                  <a:lnTo>
                    <a:pt x="0" y="1999294"/>
                  </a:lnTo>
                  <a:lnTo>
                    <a:pt x="4002024" y="1999294"/>
                  </a:lnTo>
                  <a:lnTo>
                    <a:pt x="2001901" y="0"/>
                  </a:lnTo>
                  <a:close/>
                </a:path>
              </a:pathLst>
            </a:custGeom>
            <a:solidFill>
              <a:srgbClr val="F8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grpSp>
      <p:pic>
        <p:nvPicPr>
          <p:cNvPr id="282" name="Google Shape;282;g146458c37ba_3_67"/>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sp>
        <p:nvSpPr>
          <p:cNvPr id="283" name="Google Shape;283;g146458c37ba_3_67"/>
          <p:cNvSpPr txBox="1"/>
          <p:nvPr/>
        </p:nvSpPr>
        <p:spPr>
          <a:xfrm>
            <a:off x="3038700" y="640850"/>
            <a:ext cx="611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dk1"/>
                </a:solidFill>
                <a:latin typeface="Maven Pro"/>
                <a:ea typeface="Maven Pro"/>
                <a:cs typeface="Maven Pro"/>
                <a:sym typeface="Maven Pro"/>
              </a:rPr>
              <a:t>APPS &amp; AUTHENTICATION</a:t>
            </a:r>
            <a:endParaRPr sz="1600">
              <a:solidFill>
                <a:schemeClr val="dk1"/>
              </a:solidFill>
            </a:endParaRPr>
          </a:p>
        </p:txBody>
      </p:sp>
      <p:sp>
        <p:nvSpPr>
          <p:cNvPr id="284" name="Google Shape;284;g146458c37ba_3_67"/>
          <p:cNvSpPr txBox="1"/>
          <p:nvPr/>
        </p:nvSpPr>
        <p:spPr>
          <a:xfrm>
            <a:off x="3865050" y="1182900"/>
            <a:ext cx="4461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chemeClr val="dk1"/>
                </a:solidFill>
                <a:latin typeface="Maven Pro"/>
                <a:ea typeface="Maven Pro"/>
                <a:cs typeface="Maven Pro"/>
                <a:sym typeface="Maven Pro"/>
              </a:rPr>
              <a:t>SETTINGS : NOTIFICATIONS</a:t>
            </a:r>
            <a:endParaRPr sz="1100">
              <a:solidFill>
                <a:schemeClr val="dk1"/>
              </a:solidFill>
            </a:endParaRPr>
          </a:p>
        </p:txBody>
      </p:sp>
      <p:pic>
        <p:nvPicPr>
          <p:cNvPr id="285" name="Google Shape;285;g146458c37ba_3_67"/>
          <p:cNvPicPr preferRelativeResize="0"/>
          <p:nvPr/>
        </p:nvPicPr>
        <p:blipFill>
          <a:blip r:embed="rId4">
            <a:alphaModFix/>
          </a:blip>
          <a:stretch>
            <a:fillRect/>
          </a:stretch>
        </p:blipFill>
        <p:spPr>
          <a:xfrm>
            <a:off x="860075" y="2659138"/>
            <a:ext cx="5299502" cy="3181826"/>
          </a:xfrm>
          <a:prstGeom prst="rect">
            <a:avLst/>
          </a:prstGeom>
          <a:noFill/>
          <a:ln>
            <a:noFill/>
          </a:ln>
        </p:spPr>
      </p:pic>
      <p:sp>
        <p:nvSpPr>
          <p:cNvPr id="286" name="Google Shape;286;g146458c37ba_3_67"/>
          <p:cNvSpPr txBox="1"/>
          <p:nvPr/>
        </p:nvSpPr>
        <p:spPr>
          <a:xfrm>
            <a:off x="6704100" y="2310550"/>
            <a:ext cx="46278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solidFill>
                  <a:srgbClr val="202124"/>
                </a:solidFill>
                <a:highlight>
                  <a:srgbClr val="FFFFFF"/>
                </a:highlight>
                <a:latin typeface="Maven Pro"/>
                <a:ea typeface="Maven Pro"/>
                <a:cs typeface="Maven Pro"/>
                <a:sym typeface="Maven Pro"/>
              </a:rPr>
              <a:t>The act or an instance of giving notice or information.</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A message that is been displayed in the UI to provide the user with remainders and </a:t>
            </a:r>
            <a:r>
              <a:rPr lang="en-US" sz="1500">
                <a:latin typeface="Maven Pro"/>
                <a:ea typeface="Maven Pro"/>
                <a:cs typeface="Maven Pro"/>
                <a:sym typeface="Maven Pro"/>
              </a:rPr>
              <a:t>permission is asked when there is a remainder that is to be displayed.</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Once the permission is granted , Notifications are sent.</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Notifications can be sent via emails or sms and the content of notification can also be defined by the user.</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Receiving notification can be time based and modified according to user’s wish.</a:t>
            </a:r>
            <a:endParaRPr sz="1500">
              <a:latin typeface="Maven Pro"/>
              <a:ea typeface="Maven Pro"/>
              <a:cs typeface="Maven Pro"/>
              <a:sym typeface="Maven Pro"/>
            </a:endParaRPr>
          </a:p>
          <a:p>
            <a:pPr indent="457200" lvl="0" marL="0" rtl="0" algn="l">
              <a:spcBef>
                <a:spcPts val="0"/>
              </a:spcBef>
              <a:spcAft>
                <a:spcPts val="0"/>
              </a:spcAft>
              <a:buNone/>
            </a:pPr>
            <a:r>
              <a:t/>
            </a:r>
            <a:endParaRPr sz="1500">
              <a:latin typeface="Maven Pro"/>
              <a:ea typeface="Maven Pro"/>
              <a:cs typeface="Maven Pro"/>
              <a:sym typeface="Maven Pro"/>
            </a:endParaRPr>
          </a:p>
          <a:p>
            <a:pPr indent="457200" lvl="0" marL="0" rtl="0" algn="l">
              <a:spcBef>
                <a:spcPts val="0"/>
              </a:spcBef>
              <a:spcAft>
                <a:spcPts val="0"/>
              </a:spcAft>
              <a:buNone/>
            </a:pPr>
            <a:r>
              <a:rPr lang="en-US" sz="1500">
                <a:latin typeface="Maven Pro"/>
                <a:ea typeface="Maven Pro"/>
                <a:cs typeface="Maven Pro"/>
                <a:sym typeface="Maven Pro"/>
              </a:rPr>
              <a:t>.</a:t>
            </a:r>
            <a:endParaRPr sz="1500">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grpSp>
        <p:nvGrpSpPr>
          <p:cNvPr id="291" name="Google Shape;291;g146458c37ba_3_72"/>
          <p:cNvGrpSpPr/>
          <p:nvPr/>
        </p:nvGrpSpPr>
        <p:grpSpPr>
          <a:xfrm rot="10800000">
            <a:off x="8859273" y="342"/>
            <a:ext cx="3332727" cy="3181821"/>
            <a:chOff x="0" y="758951"/>
            <a:chExt cx="6099427" cy="6097779"/>
          </a:xfrm>
        </p:grpSpPr>
        <p:sp>
          <p:nvSpPr>
            <p:cNvPr id="292" name="Google Shape;292;g146458c37ba_3_72"/>
            <p:cNvSpPr/>
            <p:nvPr/>
          </p:nvSpPr>
          <p:spPr>
            <a:xfrm>
              <a:off x="0" y="758951"/>
              <a:ext cx="3072765" cy="4098290"/>
            </a:xfrm>
            <a:custGeom>
              <a:rect b="b" l="l" r="r" t="t"/>
              <a:pathLst>
                <a:path extrusionOk="0" h="4098290" w="3072765">
                  <a:moveTo>
                    <a:pt x="0" y="0"/>
                  </a:moveTo>
                  <a:lnTo>
                    <a:pt x="0" y="2050796"/>
                  </a:lnTo>
                  <a:lnTo>
                    <a:pt x="2047113" y="4098036"/>
                  </a:lnTo>
                  <a:lnTo>
                    <a:pt x="3072384" y="3072638"/>
                  </a:lnTo>
                  <a:lnTo>
                    <a:pt x="0" y="0"/>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93" name="Google Shape;293;g146458c37ba_3_72"/>
            <p:cNvSpPr/>
            <p:nvPr/>
          </p:nvSpPr>
          <p:spPr>
            <a:xfrm>
              <a:off x="0" y="4861560"/>
              <a:ext cx="1995170" cy="1995170"/>
            </a:xfrm>
            <a:custGeom>
              <a:rect b="b" l="l" r="r" t="t"/>
              <a:pathLst>
                <a:path extrusionOk="0" h="1995170" w="1995170">
                  <a:moveTo>
                    <a:pt x="0" y="0"/>
                  </a:moveTo>
                  <a:lnTo>
                    <a:pt x="0" y="1994721"/>
                  </a:lnTo>
                  <a:lnTo>
                    <a:pt x="1994662" y="1994721"/>
                  </a:lnTo>
                  <a:lnTo>
                    <a:pt x="0" y="0"/>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94" name="Google Shape;294;g146458c37ba_3_72"/>
            <p:cNvSpPr/>
            <p:nvPr/>
          </p:nvSpPr>
          <p:spPr>
            <a:xfrm>
              <a:off x="2097023" y="4856987"/>
              <a:ext cx="4002404" cy="1999615"/>
            </a:xfrm>
            <a:custGeom>
              <a:rect b="b" l="l" r="r" t="t"/>
              <a:pathLst>
                <a:path extrusionOk="0" h="1999615" w="4002404">
                  <a:moveTo>
                    <a:pt x="2001901" y="0"/>
                  </a:moveTo>
                  <a:lnTo>
                    <a:pt x="0" y="1999294"/>
                  </a:lnTo>
                  <a:lnTo>
                    <a:pt x="4002024" y="1999294"/>
                  </a:lnTo>
                  <a:lnTo>
                    <a:pt x="2001901" y="0"/>
                  </a:lnTo>
                  <a:close/>
                </a:path>
              </a:pathLst>
            </a:custGeom>
            <a:solidFill>
              <a:srgbClr val="F8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grpSp>
      <p:pic>
        <p:nvPicPr>
          <p:cNvPr id="295" name="Google Shape;295;g146458c37ba_3_72"/>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sp>
        <p:nvSpPr>
          <p:cNvPr id="296" name="Google Shape;296;g146458c37ba_3_72"/>
          <p:cNvSpPr txBox="1"/>
          <p:nvPr/>
        </p:nvSpPr>
        <p:spPr>
          <a:xfrm>
            <a:off x="3162750" y="770150"/>
            <a:ext cx="5866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dk1"/>
                </a:solidFill>
                <a:latin typeface="Maven Pro"/>
                <a:ea typeface="Maven Pro"/>
                <a:cs typeface="Maven Pro"/>
                <a:sym typeface="Maven Pro"/>
              </a:rPr>
              <a:t>APPS &amp; AUTHENTICATION</a:t>
            </a:r>
            <a:endParaRPr sz="1600">
              <a:solidFill>
                <a:schemeClr val="dk1"/>
              </a:solidFill>
            </a:endParaRPr>
          </a:p>
        </p:txBody>
      </p:sp>
      <p:sp>
        <p:nvSpPr>
          <p:cNvPr id="297" name="Google Shape;297;g146458c37ba_3_72"/>
          <p:cNvSpPr txBox="1"/>
          <p:nvPr/>
        </p:nvSpPr>
        <p:spPr>
          <a:xfrm>
            <a:off x="3856800" y="1385750"/>
            <a:ext cx="4478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solidFill>
                  <a:schemeClr val="dk1"/>
                </a:solidFill>
                <a:latin typeface="Maven Pro"/>
                <a:ea typeface="Maven Pro"/>
                <a:cs typeface="Maven Pro"/>
                <a:sym typeface="Maven Pro"/>
              </a:rPr>
              <a:t>SETTINGS : CONNECTIONS</a:t>
            </a:r>
            <a:endParaRPr sz="1000">
              <a:solidFill>
                <a:schemeClr val="dk1"/>
              </a:solidFill>
            </a:endParaRPr>
          </a:p>
        </p:txBody>
      </p:sp>
      <p:pic>
        <p:nvPicPr>
          <p:cNvPr id="298" name="Google Shape;298;g146458c37ba_3_72"/>
          <p:cNvPicPr preferRelativeResize="0"/>
          <p:nvPr/>
        </p:nvPicPr>
        <p:blipFill>
          <a:blip r:embed="rId4">
            <a:alphaModFix/>
          </a:blip>
          <a:stretch>
            <a:fillRect/>
          </a:stretch>
        </p:blipFill>
        <p:spPr>
          <a:xfrm>
            <a:off x="434488" y="2737650"/>
            <a:ext cx="5583202" cy="3041950"/>
          </a:xfrm>
          <a:prstGeom prst="rect">
            <a:avLst/>
          </a:prstGeom>
          <a:noFill/>
          <a:ln>
            <a:noFill/>
          </a:ln>
        </p:spPr>
      </p:pic>
      <p:sp>
        <p:nvSpPr>
          <p:cNvPr id="299" name="Google Shape;299;g146458c37ba_3_72"/>
          <p:cNvSpPr txBox="1"/>
          <p:nvPr/>
        </p:nvSpPr>
        <p:spPr>
          <a:xfrm>
            <a:off x="6422013" y="2665475"/>
            <a:ext cx="5335500" cy="3186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Connections are established between the user and different platforms to have an ease of access.</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List of connected accounts and social accounts of a user are specified along with its state either it is active or inactive.</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Connected accounts include gathering information from the accounts and displaying them when needed.</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Connected accounts include: Google,Slack,GitHub,</a:t>
            </a:r>
            <a:endParaRPr sz="1500">
              <a:latin typeface="Maven Pro"/>
              <a:ea typeface="Maven Pro"/>
              <a:cs typeface="Maven Pro"/>
              <a:sym typeface="Maven Pro"/>
            </a:endParaRPr>
          </a:p>
          <a:p>
            <a:pPr indent="0" lvl="0" marL="457200" rtl="0" algn="l">
              <a:spcBef>
                <a:spcPts val="0"/>
              </a:spcBef>
              <a:spcAft>
                <a:spcPts val="0"/>
              </a:spcAft>
              <a:buNone/>
            </a:pPr>
            <a:r>
              <a:rPr lang="en-US" sz="1500">
                <a:latin typeface="Maven Pro"/>
                <a:ea typeface="Maven Pro"/>
                <a:cs typeface="Maven Pro"/>
                <a:sym typeface="Maven Pro"/>
              </a:rPr>
              <a:t>Mailchimp,Asana etc.</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Social accounts that are currently connected are also listed. </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Top </a:t>
            </a:r>
            <a:r>
              <a:rPr lang="en-US" sz="1500">
                <a:latin typeface="Maven Pro"/>
                <a:ea typeface="Maven Pro"/>
                <a:cs typeface="Maven Pro"/>
                <a:sym typeface="Maven Pro"/>
              </a:rPr>
              <a:t>social media accounts include</a:t>
            </a:r>
            <a:endParaRPr sz="1500">
              <a:latin typeface="Maven Pro"/>
              <a:ea typeface="Maven Pro"/>
              <a:cs typeface="Maven Pro"/>
              <a:sym typeface="Maven Pro"/>
            </a:endParaRPr>
          </a:p>
          <a:p>
            <a:pPr indent="0" lvl="0" marL="457200" rtl="0" algn="l">
              <a:spcBef>
                <a:spcPts val="0"/>
              </a:spcBef>
              <a:spcAft>
                <a:spcPts val="0"/>
              </a:spcAft>
              <a:buNone/>
            </a:pPr>
            <a:r>
              <a:rPr lang="en-US" sz="1500">
                <a:latin typeface="Maven Pro"/>
                <a:ea typeface="Maven Pro"/>
                <a:cs typeface="Maven Pro"/>
                <a:sym typeface="Maven Pro"/>
              </a:rPr>
              <a:t>Facebook,Twitter,Instagram,Dribble,Behance etc.</a:t>
            </a:r>
            <a:endParaRPr sz="1500">
              <a:latin typeface="Maven Pro"/>
              <a:ea typeface="Maven Pro"/>
              <a:cs typeface="Maven Pro"/>
              <a:sym typeface="Maven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pSp>
        <p:nvGrpSpPr>
          <p:cNvPr id="304" name="Google Shape;304;g1463a6de1b9_0_5"/>
          <p:cNvGrpSpPr/>
          <p:nvPr/>
        </p:nvGrpSpPr>
        <p:grpSpPr>
          <a:xfrm rot="10800000">
            <a:off x="8859273" y="342"/>
            <a:ext cx="3332727" cy="3181821"/>
            <a:chOff x="0" y="758951"/>
            <a:chExt cx="6099427" cy="6097779"/>
          </a:xfrm>
        </p:grpSpPr>
        <p:sp>
          <p:nvSpPr>
            <p:cNvPr id="305" name="Google Shape;305;g1463a6de1b9_0_5"/>
            <p:cNvSpPr/>
            <p:nvPr/>
          </p:nvSpPr>
          <p:spPr>
            <a:xfrm>
              <a:off x="0" y="758951"/>
              <a:ext cx="3072765" cy="4098290"/>
            </a:xfrm>
            <a:custGeom>
              <a:rect b="b" l="l" r="r" t="t"/>
              <a:pathLst>
                <a:path extrusionOk="0" h="4098290" w="3072765">
                  <a:moveTo>
                    <a:pt x="0" y="0"/>
                  </a:moveTo>
                  <a:lnTo>
                    <a:pt x="0" y="2050796"/>
                  </a:lnTo>
                  <a:lnTo>
                    <a:pt x="2047113" y="4098036"/>
                  </a:lnTo>
                  <a:lnTo>
                    <a:pt x="3072384" y="3072638"/>
                  </a:lnTo>
                  <a:lnTo>
                    <a:pt x="0" y="0"/>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306" name="Google Shape;306;g1463a6de1b9_0_5"/>
            <p:cNvSpPr/>
            <p:nvPr/>
          </p:nvSpPr>
          <p:spPr>
            <a:xfrm>
              <a:off x="0" y="4861560"/>
              <a:ext cx="1995170" cy="1995170"/>
            </a:xfrm>
            <a:custGeom>
              <a:rect b="b" l="l" r="r" t="t"/>
              <a:pathLst>
                <a:path extrusionOk="0" h="1995170" w="1995170">
                  <a:moveTo>
                    <a:pt x="0" y="0"/>
                  </a:moveTo>
                  <a:lnTo>
                    <a:pt x="0" y="1994721"/>
                  </a:lnTo>
                  <a:lnTo>
                    <a:pt x="1994662" y="1994721"/>
                  </a:lnTo>
                  <a:lnTo>
                    <a:pt x="0" y="0"/>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307" name="Google Shape;307;g1463a6de1b9_0_5"/>
            <p:cNvSpPr/>
            <p:nvPr/>
          </p:nvSpPr>
          <p:spPr>
            <a:xfrm>
              <a:off x="2097023" y="4856987"/>
              <a:ext cx="4002404" cy="1999615"/>
            </a:xfrm>
            <a:custGeom>
              <a:rect b="b" l="l" r="r" t="t"/>
              <a:pathLst>
                <a:path extrusionOk="0" h="1999615" w="4002404">
                  <a:moveTo>
                    <a:pt x="2001901" y="0"/>
                  </a:moveTo>
                  <a:lnTo>
                    <a:pt x="0" y="1999294"/>
                  </a:lnTo>
                  <a:lnTo>
                    <a:pt x="4002024" y="1999294"/>
                  </a:lnTo>
                  <a:lnTo>
                    <a:pt x="2001901" y="0"/>
                  </a:lnTo>
                  <a:close/>
                </a:path>
              </a:pathLst>
            </a:custGeom>
            <a:solidFill>
              <a:srgbClr val="F8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grpSp>
      <p:pic>
        <p:nvPicPr>
          <p:cNvPr id="308" name="Google Shape;308;g1463a6de1b9_0_5"/>
          <p:cNvPicPr preferRelativeResize="0"/>
          <p:nvPr/>
        </p:nvPicPr>
        <p:blipFill>
          <a:blip r:embed="rId3">
            <a:alphaModFix/>
          </a:blip>
          <a:stretch>
            <a:fillRect/>
          </a:stretch>
        </p:blipFill>
        <p:spPr>
          <a:xfrm>
            <a:off x="737850" y="1980000"/>
            <a:ext cx="5585976" cy="3923850"/>
          </a:xfrm>
          <a:prstGeom prst="rect">
            <a:avLst/>
          </a:prstGeom>
          <a:noFill/>
          <a:ln>
            <a:noFill/>
          </a:ln>
        </p:spPr>
      </p:pic>
      <p:pic>
        <p:nvPicPr>
          <p:cNvPr id="309" name="Google Shape;309;g1463a6de1b9_0_5"/>
          <p:cNvPicPr preferRelativeResize="0"/>
          <p:nvPr/>
        </p:nvPicPr>
        <p:blipFill rotWithShape="1">
          <a:blip r:embed="rId4">
            <a:alphaModFix/>
          </a:blip>
          <a:srcRect b="0" l="0" r="0" t="0"/>
          <a:stretch/>
        </p:blipFill>
        <p:spPr>
          <a:xfrm>
            <a:off x="195436" y="273152"/>
            <a:ext cx="2197352" cy="858298"/>
          </a:xfrm>
          <a:prstGeom prst="rect">
            <a:avLst/>
          </a:prstGeom>
          <a:noFill/>
          <a:ln>
            <a:noFill/>
          </a:ln>
        </p:spPr>
      </p:pic>
      <p:sp>
        <p:nvSpPr>
          <p:cNvPr id="310" name="Google Shape;310;g1463a6de1b9_0_5"/>
          <p:cNvSpPr txBox="1"/>
          <p:nvPr/>
        </p:nvSpPr>
        <p:spPr>
          <a:xfrm>
            <a:off x="7506000" y="1980000"/>
            <a:ext cx="471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11" name="Google Shape;311;g1463a6de1b9_0_5"/>
          <p:cNvSpPr txBox="1"/>
          <p:nvPr/>
        </p:nvSpPr>
        <p:spPr>
          <a:xfrm>
            <a:off x="6635800" y="2087250"/>
            <a:ext cx="4478400" cy="41097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VASTAVIK LOGIN has enabled the features to provide the Username and Password to login into the VASTAVIK WEB APP. </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The Process is validated based on the details given,if true it gets into the VASTAVIK WEB APP else Forget password procedure is done.Multiple Users can be logged in with their registered username and password.</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Dashboard for these multiple user explaining </a:t>
            </a:r>
            <a:r>
              <a:rPr lang="en-US" sz="1500">
                <a:latin typeface="Maven Pro"/>
                <a:ea typeface="Maven Pro"/>
                <a:cs typeface="Maven Pro"/>
                <a:sym typeface="Maven Pro"/>
              </a:rPr>
              <a:t>about</a:t>
            </a:r>
            <a:r>
              <a:rPr lang="en-US" sz="1500">
                <a:latin typeface="Maven Pro"/>
                <a:ea typeface="Maven Pro"/>
                <a:cs typeface="Maven Pro"/>
                <a:sym typeface="Maven Pro"/>
              </a:rPr>
              <a:t> </a:t>
            </a:r>
            <a:r>
              <a:rPr lang="en-US" sz="1500">
                <a:latin typeface="Maven Pro"/>
                <a:ea typeface="Maven Pro"/>
                <a:cs typeface="Maven Pro"/>
                <a:sym typeface="Maven Pro"/>
              </a:rPr>
              <a:t>their social media profile and the profile’s analytical growth , progress about the various browser and operating system have been clearly implemented.</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Two factor Authentication, security features and the connections are also implemented.</a:t>
            </a:r>
            <a:endParaRPr sz="1500">
              <a:latin typeface="Maven Pro"/>
              <a:ea typeface="Maven Pro"/>
              <a:cs typeface="Maven Pro"/>
              <a:sym typeface="Maven Pro"/>
            </a:endParaRPr>
          </a:p>
        </p:txBody>
      </p:sp>
      <p:sp>
        <p:nvSpPr>
          <p:cNvPr id="312" name="Google Shape;312;g1463a6de1b9_0_5"/>
          <p:cNvSpPr txBox="1"/>
          <p:nvPr/>
        </p:nvSpPr>
        <p:spPr>
          <a:xfrm>
            <a:off x="3162750" y="715000"/>
            <a:ext cx="5866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800">
                <a:solidFill>
                  <a:schemeClr val="dk1"/>
                </a:solidFill>
                <a:latin typeface="Maven Pro"/>
                <a:ea typeface="Maven Pro"/>
                <a:cs typeface="Maven Pro"/>
                <a:sym typeface="Maven Pro"/>
              </a:rPr>
              <a:t>APPS &amp; AUTHENTICATION</a:t>
            </a:r>
            <a:endParaRPr sz="1600">
              <a:solidFill>
                <a:schemeClr val="dk1"/>
              </a:solidFill>
            </a:endParaRPr>
          </a:p>
        </p:txBody>
      </p:sp>
      <p:sp>
        <p:nvSpPr>
          <p:cNvPr id="313" name="Google Shape;313;g1463a6de1b9_0_5"/>
          <p:cNvSpPr txBox="1"/>
          <p:nvPr/>
        </p:nvSpPr>
        <p:spPr>
          <a:xfrm>
            <a:off x="3856800" y="1330600"/>
            <a:ext cx="4478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solidFill>
                  <a:schemeClr val="dk1"/>
                </a:solidFill>
                <a:latin typeface="Maven Pro"/>
                <a:ea typeface="Maven Pro"/>
                <a:cs typeface="Maven Pro"/>
                <a:sym typeface="Maven Pro"/>
              </a:rPr>
              <a:t>SETTINGS : CONNECTIONS</a:t>
            </a:r>
            <a:endParaRPr sz="1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g1463a6de1b9_0_23"/>
          <p:cNvGrpSpPr/>
          <p:nvPr/>
        </p:nvGrpSpPr>
        <p:grpSpPr>
          <a:xfrm rot="10800000">
            <a:off x="8859273" y="342"/>
            <a:ext cx="3332727" cy="3181821"/>
            <a:chOff x="0" y="758951"/>
            <a:chExt cx="6099427" cy="6097779"/>
          </a:xfrm>
        </p:grpSpPr>
        <p:sp>
          <p:nvSpPr>
            <p:cNvPr id="319" name="Google Shape;319;g1463a6de1b9_0_23"/>
            <p:cNvSpPr/>
            <p:nvPr/>
          </p:nvSpPr>
          <p:spPr>
            <a:xfrm>
              <a:off x="0" y="758951"/>
              <a:ext cx="3072765" cy="4098290"/>
            </a:xfrm>
            <a:custGeom>
              <a:rect b="b" l="l" r="r" t="t"/>
              <a:pathLst>
                <a:path extrusionOk="0" h="4098290" w="3072765">
                  <a:moveTo>
                    <a:pt x="0" y="0"/>
                  </a:moveTo>
                  <a:lnTo>
                    <a:pt x="0" y="2050796"/>
                  </a:lnTo>
                  <a:lnTo>
                    <a:pt x="2047113" y="4098036"/>
                  </a:lnTo>
                  <a:lnTo>
                    <a:pt x="3072384" y="3072638"/>
                  </a:lnTo>
                  <a:lnTo>
                    <a:pt x="0" y="0"/>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320" name="Google Shape;320;g1463a6de1b9_0_23"/>
            <p:cNvSpPr/>
            <p:nvPr/>
          </p:nvSpPr>
          <p:spPr>
            <a:xfrm>
              <a:off x="0" y="4861560"/>
              <a:ext cx="1995170" cy="1995170"/>
            </a:xfrm>
            <a:custGeom>
              <a:rect b="b" l="l" r="r" t="t"/>
              <a:pathLst>
                <a:path extrusionOk="0" h="1995170" w="1995170">
                  <a:moveTo>
                    <a:pt x="0" y="0"/>
                  </a:moveTo>
                  <a:lnTo>
                    <a:pt x="0" y="1994721"/>
                  </a:lnTo>
                  <a:lnTo>
                    <a:pt x="1994662" y="1994721"/>
                  </a:lnTo>
                  <a:lnTo>
                    <a:pt x="0" y="0"/>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321" name="Google Shape;321;g1463a6de1b9_0_23"/>
            <p:cNvSpPr/>
            <p:nvPr/>
          </p:nvSpPr>
          <p:spPr>
            <a:xfrm>
              <a:off x="2097023" y="4856987"/>
              <a:ext cx="4002404" cy="1999615"/>
            </a:xfrm>
            <a:custGeom>
              <a:rect b="b" l="l" r="r" t="t"/>
              <a:pathLst>
                <a:path extrusionOk="0" h="1999615" w="4002404">
                  <a:moveTo>
                    <a:pt x="2001901" y="0"/>
                  </a:moveTo>
                  <a:lnTo>
                    <a:pt x="0" y="1999294"/>
                  </a:lnTo>
                  <a:lnTo>
                    <a:pt x="4002024" y="1999294"/>
                  </a:lnTo>
                  <a:lnTo>
                    <a:pt x="2001901" y="0"/>
                  </a:lnTo>
                  <a:close/>
                </a:path>
              </a:pathLst>
            </a:custGeom>
            <a:solidFill>
              <a:srgbClr val="F8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grpSp>
      <p:sp>
        <p:nvSpPr>
          <p:cNvPr id="322" name="Google Shape;322;g1463a6de1b9_0_23"/>
          <p:cNvSpPr txBox="1"/>
          <p:nvPr/>
        </p:nvSpPr>
        <p:spPr>
          <a:xfrm>
            <a:off x="3162750" y="474275"/>
            <a:ext cx="58665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solidFill>
                  <a:schemeClr val="dk1"/>
                </a:solidFill>
                <a:latin typeface="Maven Pro"/>
                <a:ea typeface="Maven Pro"/>
                <a:cs typeface="Maven Pro"/>
                <a:sym typeface="Maven Pro"/>
              </a:rPr>
              <a:t>               PROCESS FLOW</a:t>
            </a:r>
            <a:endParaRPr sz="1900">
              <a:solidFill>
                <a:schemeClr val="dk1"/>
              </a:solidFill>
            </a:endParaRPr>
          </a:p>
        </p:txBody>
      </p:sp>
      <p:sp>
        <p:nvSpPr>
          <p:cNvPr id="323" name="Google Shape;323;g1463a6de1b9_0_23"/>
          <p:cNvSpPr txBox="1"/>
          <p:nvPr/>
        </p:nvSpPr>
        <p:spPr>
          <a:xfrm>
            <a:off x="3856800" y="797375"/>
            <a:ext cx="44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1"/>
              </a:solidFill>
            </a:endParaRPr>
          </a:p>
        </p:txBody>
      </p:sp>
      <p:pic>
        <p:nvPicPr>
          <p:cNvPr id="324" name="Google Shape;324;g1463a6de1b9_0_23"/>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sp>
        <p:nvSpPr>
          <p:cNvPr id="325" name="Google Shape;325;g1463a6de1b9_0_23"/>
          <p:cNvSpPr txBox="1"/>
          <p:nvPr/>
        </p:nvSpPr>
        <p:spPr>
          <a:xfrm>
            <a:off x="8572500" y="2102125"/>
            <a:ext cx="36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26" name="Google Shape;326;g1463a6de1b9_0_23"/>
          <p:cNvPicPr preferRelativeResize="0"/>
          <p:nvPr/>
        </p:nvPicPr>
        <p:blipFill>
          <a:blip r:embed="rId4">
            <a:alphaModFix/>
          </a:blip>
          <a:stretch>
            <a:fillRect/>
          </a:stretch>
        </p:blipFill>
        <p:spPr>
          <a:xfrm>
            <a:off x="7023750" y="3368512"/>
            <a:ext cx="4904100" cy="3226638"/>
          </a:xfrm>
          <a:prstGeom prst="rect">
            <a:avLst/>
          </a:prstGeom>
          <a:noFill/>
          <a:ln>
            <a:noFill/>
          </a:ln>
        </p:spPr>
      </p:pic>
      <p:pic>
        <p:nvPicPr>
          <p:cNvPr id="327" name="Google Shape;327;g1463a6de1b9_0_23"/>
          <p:cNvPicPr preferRelativeResize="0"/>
          <p:nvPr/>
        </p:nvPicPr>
        <p:blipFill>
          <a:blip r:embed="rId5">
            <a:alphaModFix/>
          </a:blip>
          <a:stretch>
            <a:fillRect/>
          </a:stretch>
        </p:blipFill>
        <p:spPr>
          <a:xfrm>
            <a:off x="688988" y="3018775"/>
            <a:ext cx="5016926" cy="3571750"/>
          </a:xfrm>
          <a:prstGeom prst="rect">
            <a:avLst/>
          </a:prstGeom>
          <a:noFill/>
          <a:ln>
            <a:noFill/>
          </a:ln>
        </p:spPr>
      </p:pic>
      <p:sp>
        <p:nvSpPr>
          <p:cNvPr id="328" name="Google Shape;328;g1463a6de1b9_0_23"/>
          <p:cNvSpPr txBox="1"/>
          <p:nvPr/>
        </p:nvSpPr>
        <p:spPr>
          <a:xfrm>
            <a:off x="958250" y="1503125"/>
            <a:ext cx="44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a:t>
            </a:r>
            <a:endParaRPr>
              <a:latin typeface="Calibri"/>
              <a:ea typeface="Calibri"/>
              <a:cs typeface="Calibri"/>
              <a:sym typeface="Calibri"/>
            </a:endParaRPr>
          </a:p>
        </p:txBody>
      </p:sp>
      <p:sp>
        <p:nvSpPr>
          <p:cNvPr id="329" name="Google Shape;329;g1463a6de1b9_0_23"/>
          <p:cNvSpPr txBox="1"/>
          <p:nvPr/>
        </p:nvSpPr>
        <p:spPr>
          <a:xfrm>
            <a:off x="958251" y="1391164"/>
            <a:ext cx="44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30" name="Google Shape;330;g1463a6de1b9_0_23"/>
          <p:cNvSpPr txBox="1"/>
          <p:nvPr/>
        </p:nvSpPr>
        <p:spPr>
          <a:xfrm>
            <a:off x="7327725" y="1653425"/>
            <a:ext cx="490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31" name="Google Shape;331;g1463a6de1b9_0_23"/>
          <p:cNvSpPr txBox="1"/>
          <p:nvPr/>
        </p:nvSpPr>
        <p:spPr>
          <a:xfrm>
            <a:off x="758450" y="1292475"/>
            <a:ext cx="5144700" cy="1569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VASTAVIK dashboard has been designed and implemented in such a way  that we display the activities, audience ,followers, activity statistics, social tracks, impressions, hashtag statistics, engagement, engagement percent and the post reach can be viewed.</a:t>
            </a:r>
            <a:endParaRPr sz="1600">
              <a:latin typeface="Maven Pro"/>
              <a:ea typeface="Maven Pro"/>
              <a:cs typeface="Maven Pro"/>
              <a:sym typeface="Maven Pro"/>
            </a:endParaRPr>
          </a:p>
        </p:txBody>
      </p:sp>
      <p:sp>
        <p:nvSpPr>
          <p:cNvPr id="332" name="Google Shape;332;g1463a6de1b9_0_23"/>
          <p:cNvSpPr txBox="1"/>
          <p:nvPr/>
        </p:nvSpPr>
        <p:spPr>
          <a:xfrm>
            <a:off x="6066000" y="1131450"/>
            <a:ext cx="46386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Our Dashboard contains a feature named Account Settings where the details about</a:t>
            </a:r>
            <a:endParaRPr sz="1500">
              <a:latin typeface="Maven Pro"/>
              <a:ea typeface="Maven Pro"/>
              <a:cs typeface="Maven Pro"/>
              <a:sym typeface="Maven Pro"/>
            </a:endParaRPr>
          </a:p>
          <a:p>
            <a:pPr indent="0" lvl="0" marL="457200" rtl="0" algn="l">
              <a:spcBef>
                <a:spcPts val="0"/>
              </a:spcBef>
              <a:spcAft>
                <a:spcPts val="0"/>
              </a:spcAft>
              <a:buNone/>
            </a:pPr>
            <a:r>
              <a:rPr lang="en-US" sz="1500">
                <a:latin typeface="Maven Pro"/>
                <a:ea typeface="Maven Pro"/>
                <a:cs typeface="Maven Pro"/>
                <a:sym typeface="Maven Pro"/>
              </a:rPr>
              <a:t>the Accounts,Connections and</a:t>
            </a:r>
            <a:r>
              <a:rPr lang="en-US" sz="1500">
                <a:latin typeface="Maven Pro"/>
                <a:ea typeface="Maven Pro"/>
                <a:cs typeface="Maven Pro"/>
                <a:sym typeface="Maven Pro"/>
              </a:rPr>
              <a:t> </a:t>
            </a:r>
            <a:r>
              <a:rPr lang="en-US" sz="1500">
                <a:latin typeface="Maven Pro"/>
                <a:ea typeface="Maven Pro"/>
                <a:cs typeface="Maven Pro"/>
                <a:sym typeface="Maven Pro"/>
              </a:rPr>
              <a:t>Notifications are specified.</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Accounts contains personal details about the user and Connection handles the</a:t>
            </a:r>
            <a:endParaRPr sz="1500">
              <a:latin typeface="Maven Pro"/>
              <a:ea typeface="Maven Pro"/>
              <a:cs typeface="Maven Pro"/>
              <a:sym typeface="Maven Pro"/>
            </a:endParaRPr>
          </a:p>
          <a:p>
            <a:pPr indent="0" lvl="0" marL="0" rtl="0" algn="l">
              <a:spcBef>
                <a:spcPts val="0"/>
              </a:spcBef>
              <a:spcAft>
                <a:spcPts val="0"/>
              </a:spcAft>
              <a:buNone/>
            </a:pPr>
            <a:r>
              <a:rPr lang="en-US" sz="1500">
                <a:latin typeface="Maven Pro"/>
                <a:ea typeface="Maven Pro"/>
                <a:cs typeface="Maven Pro"/>
                <a:sym typeface="Maven Pro"/>
              </a:rPr>
              <a:t>         social accounts of the user.</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Notification is a note of information that is been displayed to the user by Web,App and Browsers.</a:t>
            </a:r>
            <a:endParaRPr sz="1500">
              <a:latin typeface="Maven Pro"/>
              <a:ea typeface="Maven Pro"/>
              <a:cs typeface="Maven Pro"/>
              <a:sym typeface="Maven Pro"/>
            </a:endParaRPr>
          </a:p>
          <a:p>
            <a:pPr indent="0" lvl="0" marL="457200" rtl="0" algn="l">
              <a:spcBef>
                <a:spcPts val="0"/>
              </a:spcBef>
              <a:spcAft>
                <a:spcPts val="0"/>
              </a:spcAft>
              <a:buNone/>
            </a:pPr>
            <a:r>
              <a:t/>
            </a:r>
            <a:endParaRPr sz="1500">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grpSp>
        <p:nvGrpSpPr>
          <p:cNvPr id="337" name="Google Shape;337;g14653f52c94_0_5"/>
          <p:cNvGrpSpPr/>
          <p:nvPr/>
        </p:nvGrpSpPr>
        <p:grpSpPr>
          <a:xfrm rot="10800000">
            <a:off x="8859273" y="342"/>
            <a:ext cx="3332727" cy="3181821"/>
            <a:chOff x="0" y="758951"/>
            <a:chExt cx="6099427" cy="6097779"/>
          </a:xfrm>
        </p:grpSpPr>
        <p:sp>
          <p:nvSpPr>
            <p:cNvPr id="338" name="Google Shape;338;g14653f52c94_0_5"/>
            <p:cNvSpPr/>
            <p:nvPr/>
          </p:nvSpPr>
          <p:spPr>
            <a:xfrm>
              <a:off x="0" y="758951"/>
              <a:ext cx="3072765" cy="4098290"/>
            </a:xfrm>
            <a:custGeom>
              <a:rect b="b" l="l" r="r" t="t"/>
              <a:pathLst>
                <a:path extrusionOk="0" h="4098290" w="3072765">
                  <a:moveTo>
                    <a:pt x="0" y="0"/>
                  </a:moveTo>
                  <a:lnTo>
                    <a:pt x="0" y="2050796"/>
                  </a:lnTo>
                  <a:lnTo>
                    <a:pt x="2047113" y="4098036"/>
                  </a:lnTo>
                  <a:lnTo>
                    <a:pt x="3072384" y="3072638"/>
                  </a:lnTo>
                  <a:lnTo>
                    <a:pt x="0" y="0"/>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Maven Pro"/>
                <a:ea typeface="Maven Pro"/>
                <a:cs typeface="Maven Pro"/>
                <a:sym typeface="Maven Pro"/>
              </a:endParaRPr>
            </a:p>
          </p:txBody>
        </p:sp>
        <p:sp>
          <p:nvSpPr>
            <p:cNvPr id="339" name="Google Shape;339;g14653f52c94_0_5"/>
            <p:cNvSpPr/>
            <p:nvPr/>
          </p:nvSpPr>
          <p:spPr>
            <a:xfrm>
              <a:off x="0" y="4861560"/>
              <a:ext cx="1995170" cy="1995170"/>
            </a:xfrm>
            <a:custGeom>
              <a:rect b="b" l="l" r="r" t="t"/>
              <a:pathLst>
                <a:path extrusionOk="0" h="1995170" w="1995170">
                  <a:moveTo>
                    <a:pt x="0" y="0"/>
                  </a:moveTo>
                  <a:lnTo>
                    <a:pt x="0" y="1994721"/>
                  </a:lnTo>
                  <a:lnTo>
                    <a:pt x="1994662" y="1994721"/>
                  </a:lnTo>
                  <a:lnTo>
                    <a:pt x="0" y="0"/>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Maven Pro"/>
                <a:ea typeface="Maven Pro"/>
                <a:cs typeface="Maven Pro"/>
                <a:sym typeface="Maven Pro"/>
              </a:endParaRPr>
            </a:p>
          </p:txBody>
        </p:sp>
        <p:sp>
          <p:nvSpPr>
            <p:cNvPr id="340" name="Google Shape;340;g14653f52c94_0_5"/>
            <p:cNvSpPr/>
            <p:nvPr/>
          </p:nvSpPr>
          <p:spPr>
            <a:xfrm>
              <a:off x="2097023" y="4856987"/>
              <a:ext cx="4002404" cy="1999615"/>
            </a:xfrm>
            <a:custGeom>
              <a:rect b="b" l="l" r="r" t="t"/>
              <a:pathLst>
                <a:path extrusionOk="0" h="1999615" w="4002404">
                  <a:moveTo>
                    <a:pt x="2001901" y="0"/>
                  </a:moveTo>
                  <a:lnTo>
                    <a:pt x="0" y="1999294"/>
                  </a:lnTo>
                  <a:lnTo>
                    <a:pt x="4002024" y="1999294"/>
                  </a:lnTo>
                  <a:lnTo>
                    <a:pt x="2001901" y="0"/>
                  </a:lnTo>
                  <a:close/>
                </a:path>
              </a:pathLst>
            </a:custGeom>
            <a:solidFill>
              <a:srgbClr val="F8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Maven Pro"/>
                <a:ea typeface="Maven Pro"/>
                <a:cs typeface="Maven Pro"/>
                <a:sym typeface="Maven Pro"/>
              </a:endParaRPr>
            </a:p>
          </p:txBody>
        </p:sp>
      </p:grpSp>
      <p:sp>
        <p:nvSpPr>
          <p:cNvPr id="341" name="Google Shape;341;g14653f52c94_0_5"/>
          <p:cNvSpPr txBox="1"/>
          <p:nvPr/>
        </p:nvSpPr>
        <p:spPr>
          <a:xfrm>
            <a:off x="3162750" y="1131438"/>
            <a:ext cx="5866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solidFill>
                  <a:schemeClr val="dk1"/>
                </a:solidFill>
                <a:latin typeface="Maven Pro"/>
                <a:ea typeface="Maven Pro"/>
                <a:cs typeface="Maven Pro"/>
                <a:sym typeface="Maven Pro"/>
              </a:rPr>
              <a:t>Systematic Data Clean Processing</a:t>
            </a:r>
            <a:endParaRPr sz="1500">
              <a:solidFill>
                <a:schemeClr val="dk1"/>
              </a:solidFill>
            </a:endParaRPr>
          </a:p>
        </p:txBody>
      </p:sp>
      <p:pic>
        <p:nvPicPr>
          <p:cNvPr id="342" name="Google Shape;342;g14653f52c94_0_5"/>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pic>
        <p:nvPicPr>
          <p:cNvPr id="343" name="Google Shape;343;g14653f52c94_0_5"/>
          <p:cNvPicPr preferRelativeResize="0"/>
          <p:nvPr/>
        </p:nvPicPr>
        <p:blipFill>
          <a:blip r:embed="rId4">
            <a:alphaModFix/>
          </a:blip>
          <a:stretch>
            <a:fillRect/>
          </a:stretch>
        </p:blipFill>
        <p:spPr>
          <a:xfrm>
            <a:off x="408125" y="3515648"/>
            <a:ext cx="4338549" cy="2706824"/>
          </a:xfrm>
          <a:prstGeom prst="rect">
            <a:avLst/>
          </a:prstGeom>
          <a:noFill/>
          <a:ln>
            <a:noFill/>
          </a:ln>
        </p:spPr>
      </p:pic>
      <p:pic>
        <p:nvPicPr>
          <p:cNvPr id="344" name="Google Shape;344;g14653f52c94_0_5"/>
          <p:cNvPicPr preferRelativeResize="0"/>
          <p:nvPr/>
        </p:nvPicPr>
        <p:blipFill>
          <a:blip r:embed="rId5">
            <a:alphaModFix/>
          </a:blip>
          <a:stretch>
            <a:fillRect/>
          </a:stretch>
        </p:blipFill>
        <p:spPr>
          <a:xfrm>
            <a:off x="6310175" y="3329575"/>
            <a:ext cx="5473699" cy="3078975"/>
          </a:xfrm>
          <a:prstGeom prst="rect">
            <a:avLst/>
          </a:prstGeom>
          <a:noFill/>
          <a:ln>
            <a:noFill/>
          </a:ln>
        </p:spPr>
      </p:pic>
      <p:sp>
        <p:nvSpPr>
          <p:cNvPr id="345" name="Google Shape;345;g14653f52c94_0_5"/>
          <p:cNvSpPr/>
          <p:nvPr/>
        </p:nvSpPr>
        <p:spPr>
          <a:xfrm>
            <a:off x="5050525" y="4439922"/>
            <a:ext cx="955800" cy="85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46" name="Google Shape;346;g14653f52c94_0_5"/>
          <p:cNvSpPr txBox="1"/>
          <p:nvPr/>
        </p:nvSpPr>
        <p:spPr>
          <a:xfrm>
            <a:off x="807925" y="1896725"/>
            <a:ext cx="103866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Data cleaning is the process of fixing or removing incorrect, corrupted, incorrectly formatted, duplicate, or incomplete data within a dataset. When combining multiple data sources, there are many opportunities for data to be duplicated or mislabeled and Extraction of raw data using API and processing them to display them in better way.</a:t>
            </a:r>
            <a:endParaRPr sz="1500">
              <a:latin typeface="Maven Pro"/>
              <a:ea typeface="Maven Pro"/>
              <a:cs typeface="Maven Pro"/>
              <a:sym typeface="Maven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grpSp>
        <p:nvGrpSpPr>
          <p:cNvPr id="351" name="Google Shape;351;p12"/>
          <p:cNvGrpSpPr/>
          <p:nvPr/>
        </p:nvGrpSpPr>
        <p:grpSpPr>
          <a:xfrm>
            <a:off x="9070914" y="0"/>
            <a:ext cx="3121089" cy="3460143"/>
            <a:chOff x="9070914" y="0"/>
            <a:chExt cx="3121089" cy="3460143"/>
          </a:xfrm>
        </p:grpSpPr>
        <p:sp>
          <p:nvSpPr>
            <p:cNvPr id="352" name="Google Shape;352;p12"/>
            <p:cNvSpPr/>
            <p:nvPr/>
          </p:nvSpPr>
          <p:spPr>
            <a:xfrm>
              <a:off x="9070914" y="0"/>
              <a:ext cx="2095500" cy="1738630"/>
            </a:xfrm>
            <a:custGeom>
              <a:rect b="b" l="l" r="r" t="t"/>
              <a:pathLst>
                <a:path extrusionOk="0" h="1738630" w="2095500">
                  <a:moveTo>
                    <a:pt x="1568724" y="1738380"/>
                  </a:moveTo>
                  <a:lnTo>
                    <a:pt x="0" y="0"/>
                  </a:lnTo>
                  <a:lnTo>
                    <a:pt x="1052827" y="0"/>
                  </a:lnTo>
                  <a:lnTo>
                    <a:pt x="2095070" y="1155050"/>
                  </a:lnTo>
                  <a:lnTo>
                    <a:pt x="1568724" y="1738380"/>
                  </a:lnTo>
                  <a:close/>
                </a:path>
              </a:pathLst>
            </a:custGeom>
            <a:solidFill>
              <a:srgbClr val="F7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Maven Pro"/>
                <a:ea typeface="Maven Pro"/>
                <a:cs typeface="Maven Pro"/>
                <a:sym typeface="Maven Pro"/>
              </a:endParaRPr>
            </a:p>
          </p:txBody>
        </p:sp>
        <p:sp>
          <p:nvSpPr>
            <p:cNvPr id="353" name="Google Shape;353;p12"/>
            <p:cNvSpPr/>
            <p:nvPr/>
          </p:nvSpPr>
          <p:spPr>
            <a:xfrm>
              <a:off x="11177909" y="0"/>
              <a:ext cx="1014094" cy="1124585"/>
            </a:xfrm>
            <a:custGeom>
              <a:rect b="b" l="l" r="r" t="t"/>
              <a:pathLst>
                <a:path extrusionOk="0" h="1124585" w="1014095">
                  <a:moveTo>
                    <a:pt x="1014090" y="1124331"/>
                  </a:moveTo>
                  <a:lnTo>
                    <a:pt x="0" y="0"/>
                  </a:lnTo>
                  <a:lnTo>
                    <a:pt x="1014090" y="0"/>
                  </a:lnTo>
                  <a:lnTo>
                    <a:pt x="1014090" y="1124331"/>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Maven Pro"/>
                <a:ea typeface="Maven Pro"/>
                <a:cs typeface="Maven Pro"/>
                <a:sym typeface="Maven Pro"/>
              </a:endParaRPr>
            </a:p>
          </p:txBody>
        </p:sp>
        <p:sp>
          <p:nvSpPr>
            <p:cNvPr id="354" name="Google Shape;354;p12"/>
            <p:cNvSpPr/>
            <p:nvPr/>
          </p:nvSpPr>
          <p:spPr>
            <a:xfrm>
              <a:off x="11164374" y="1184303"/>
              <a:ext cx="1026160" cy="2275840"/>
            </a:xfrm>
            <a:custGeom>
              <a:rect b="b" l="l" r="r" t="t"/>
              <a:pathLst>
                <a:path extrusionOk="0" h="2275840" w="1026159">
                  <a:moveTo>
                    <a:pt x="1026017" y="2275291"/>
                  </a:moveTo>
                  <a:lnTo>
                    <a:pt x="0" y="1138093"/>
                  </a:lnTo>
                  <a:lnTo>
                    <a:pt x="1026017" y="0"/>
                  </a:lnTo>
                  <a:lnTo>
                    <a:pt x="1026017" y="2275291"/>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Maven Pro"/>
                <a:ea typeface="Maven Pro"/>
                <a:cs typeface="Maven Pro"/>
                <a:sym typeface="Maven Pro"/>
              </a:endParaRPr>
            </a:p>
          </p:txBody>
        </p:sp>
      </p:grpSp>
      <p:sp>
        <p:nvSpPr>
          <p:cNvPr id="355" name="Google Shape;355;p12"/>
          <p:cNvSpPr txBox="1"/>
          <p:nvPr>
            <p:ph type="title"/>
          </p:nvPr>
        </p:nvSpPr>
        <p:spPr>
          <a:xfrm>
            <a:off x="451075" y="178787"/>
            <a:ext cx="4617000" cy="5517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3500"/>
              <a:buFont typeface="Maven Pro"/>
              <a:buNone/>
            </a:pPr>
            <a:r>
              <a:rPr b="1" lang="en-US" sz="3500">
                <a:latin typeface="Maven Pro"/>
                <a:ea typeface="Maven Pro"/>
                <a:cs typeface="Maven Pro"/>
                <a:sym typeface="Maven Pro"/>
              </a:rPr>
              <a:t>Team Member Details</a:t>
            </a:r>
            <a:endParaRPr b="1" sz="3500">
              <a:latin typeface="Maven Pro"/>
              <a:ea typeface="Maven Pro"/>
              <a:cs typeface="Maven Pro"/>
              <a:sym typeface="Maven Pro"/>
            </a:endParaRPr>
          </a:p>
        </p:txBody>
      </p:sp>
      <p:sp>
        <p:nvSpPr>
          <p:cNvPr id="356" name="Google Shape;356;p12"/>
          <p:cNvSpPr txBox="1"/>
          <p:nvPr/>
        </p:nvSpPr>
        <p:spPr>
          <a:xfrm>
            <a:off x="451075" y="737587"/>
            <a:ext cx="2167890" cy="1478280"/>
          </a:xfrm>
          <a:prstGeom prst="rect">
            <a:avLst/>
          </a:prstGeom>
          <a:noFill/>
          <a:ln>
            <a:noFill/>
          </a:ln>
        </p:spPr>
        <p:txBody>
          <a:bodyPr anchorCtr="0" anchor="t" bIns="0" lIns="0" spcFirstLastPara="1" rIns="0" wrap="square" tIns="125075">
            <a:spAutoFit/>
          </a:bodyPr>
          <a:lstStyle/>
          <a:p>
            <a:pPr indent="0" lvl="0" marL="41275" marR="0" rtl="0" algn="l">
              <a:lnSpc>
                <a:spcPct val="100000"/>
              </a:lnSpc>
              <a:spcBef>
                <a:spcPts val="0"/>
              </a:spcBef>
              <a:spcAft>
                <a:spcPts val="0"/>
              </a:spcAft>
              <a:buNone/>
            </a:pPr>
            <a:r>
              <a:rPr b="1" lang="en-US" sz="1600">
                <a:solidFill>
                  <a:srgbClr val="255582"/>
                </a:solidFill>
                <a:latin typeface="Maven Pro"/>
                <a:ea typeface="Maven Pro"/>
                <a:cs typeface="Maven Pro"/>
                <a:sym typeface="Maven Pro"/>
              </a:rPr>
              <a:t>Team Leader Name</a:t>
            </a:r>
            <a:endParaRPr sz="1600">
              <a:solidFill>
                <a:schemeClr val="dk1"/>
              </a:solidFill>
              <a:latin typeface="Maven Pro"/>
              <a:ea typeface="Maven Pro"/>
              <a:cs typeface="Maven Pro"/>
              <a:sym typeface="Maven Pro"/>
            </a:endParaRPr>
          </a:p>
          <a:p>
            <a:pPr indent="0" lvl="0" marL="102870" marR="0" rtl="0" algn="l">
              <a:lnSpc>
                <a:spcPct val="100000"/>
              </a:lnSpc>
              <a:spcBef>
                <a:spcPts val="830"/>
              </a:spcBef>
              <a:spcAft>
                <a:spcPts val="0"/>
              </a:spcAft>
              <a:buNone/>
            </a:pPr>
            <a:r>
              <a:rPr b="1" lang="en-US" sz="1500">
                <a:solidFill>
                  <a:schemeClr val="dk1"/>
                </a:solidFill>
                <a:latin typeface="Maven Pro"/>
                <a:ea typeface="Maven Pro"/>
                <a:cs typeface="Maven Pro"/>
                <a:sym typeface="Maven Pro"/>
              </a:rPr>
              <a:t>Branch : B.Tech</a:t>
            </a:r>
            <a:endParaRPr sz="1500">
              <a:solidFill>
                <a:schemeClr val="dk1"/>
              </a:solidFill>
              <a:latin typeface="Maven Pro"/>
              <a:ea typeface="Maven Pro"/>
              <a:cs typeface="Maven Pro"/>
              <a:sym typeface="Maven Pro"/>
            </a:endParaRPr>
          </a:p>
          <a:p>
            <a:pPr indent="0" lvl="0" marL="12700" marR="0" rtl="0" algn="l">
              <a:lnSpc>
                <a:spcPct val="100000"/>
              </a:lnSpc>
              <a:spcBef>
                <a:spcPts val="1150"/>
              </a:spcBef>
              <a:spcAft>
                <a:spcPts val="0"/>
              </a:spcAft>
              <a:buNone/>
            </a:pPr>
            <a:r>
              <a:rPr b="1" lang="en-US" sz="1600">
                <a:solidFill>
                  <a:srgbClr val="255582"/>
                </a:solidFill>
                <a:latin typeface="Maven Pro"/>
                <a:ea typeface="Maven Pro"/>
                <a:cs typeface="Maven Pro"/>
                <a:sym typeface="Maven Pro"/>
              </a:rPr>
              <a:t>Team Member 1 Name</a:t>
            </a:r>
            <a:endParaRPr sz="1600">
              <a:solidFill>
                <a:schemeClr val="dk1"/>
              </a:solidFill>
              <a:latin typeface="Maven Pro"/>
              <a:ea typeface="Maven Pro"/>
              <a:cs typeface="Maven Pro"/>
              <a:sym typeface="Maven Pro"/>
            </a:endParaRPr>
          </a:p>
          <a:p>
            <a:pPr indent="0" lvl="0" marL="102870" marR="0" rtl="0" algn="l">
              <a:lnSpc>
                <a:spcPct val="100000"/>
              </a:lnSpc>
              <a:spcBef>
                <a:spcPts val="1130"/>
              </a:spcBef>
              <a:spcAft>
                <a:spcPts val="0"/>
              </a:spcAft>
              <a:buNone/>
            </a:pPr>
            <a:r>
              <a:rPr b="1" lang="en-US" sz="1500">
                <a:solidFill>
                  <a:schemeClr val="dk1"/>
                </a:solidFill>
                <a:latin typeface="Maven Pro"/>
                <a:ea typeface="Maven Pro"/>
                <a:cs typeface="Maven Pro"/>
                <a:sym typeface="Maven Pro"/>
              </a:rPr>
              <a:t>Branch : B.Tech</a:t>
            </a:r>
            <a:endParaRPr sz="1500">
              <a:solidFill>
                <a:schemeClr val="dk1"/>
              </a:solidFill>
              <a:latin typeface="Maven Pro"/>
              <a:ea typeface="Maven Pro"/>
              <a:cs typeface="Maven Pro"/>
              <a:sym typeface="Maven Pro"/>
            </a:endParaRPr>
          </a:p>
        </p:txBody>
      </p:sp>
      <p:sp>
        <p:nvSpPr>
          <p:cNvPr id="357" name="Google Shape;357;p12"/>
          <p:cNvSpPr txBox="1"/>
          <p:nvPr/>
        </p:nvSpPr>
        <p:spPr>
          <a:xfrm>
            <a:off x="2873828" y="851695"/>
            <a:ext cx="155003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255582"/>
                </a:solidFill>
                <a:latin typeface="Maven Pro"/>
                <a:ea typeface="Maven Pro"/>
                <a:cs typeface="Maven Pro"/>
                <a:sym typeface="Maven Pro"/>
              </a:rPr>
              <a:t>: </a:t>
            </a:r>
            <a:r>
              <a:rPr b="1" lang="en-US" sz="1600">
                <a:solidFill>
                  <a:srgbClr val="731B47"/>
                </a:solidFill>
                <a:latin typeface="Maven Pro"/>
                <a:ea typeface="Maven Pro"/>
                <a:cs typeface="Maven Pro"/>
                <a:sym typeface="Maven Pro"/>
              </a:rPr>
              <a:t>PRAABINDH P</a:t>
            </a:r>
            <a:endParaRPr sz="1600">
              <a:solidFill>
                <a:schemeClr val="dk1"/>
              </a:solidFill>
              <a:latin typeface="Maven Pro"/>
              <a:ea typeface="Maven Pro"/>
              <a:cs typeface="Maven Pro"/>
              <a:sym typeface="Maven Pro"/>
            </a:endParaRPr>
          </a:p>
        </p:txBody>
      </p:sp>
      <p:sp>
        <p:nvSpPr>
          <p:cNvPr id="358" name="Google Shape;358;p12"/>
          <p:cNvSpPr txBox="1"/>
          <p:nvPr/>
        </p:nvSpPr>
        <p:spPr>
          <a:xfrm>
            <a:off x="2873828" y="1574009"/>
            <a:ext cx="182372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255582"/>
                </a:solidFill>
                <a:latin typeface="Maven Pro"/>
                <a:ea typeface="Maven Pro"/>
                <a:cs typeface="Maven Pro"/>
                <a:sym typeface="Maven Pro"/>
              </a:rPr>
              <a:t>: </a:t>
            </a:r>
            <a:r>
              <a:rPr b="1" lang="en-US" sz="1600">
                <a:solidFill>
                  <a:srgbClr val="731B47"/>
                </a:solidFill>
                <a:latin typeface="Maven Pro"/>
                <a:ea typeface="Maven Pro"/>
                <a:cs typeface="Maven Pro"/>
                <a:sym typeface="Maven Pro"/>
              </a:rPr>
              <a:t>PRINCY JOVITA J</a:t>
            </a:r>
            <a:endParaRPr sz="1600">
              <a:solidFill>
                <a:schemeClr val="dk1"/>
              </a:solidFill>
              <a:latin typeface="Maven Pro"/>
              <a:ea typeface="Maven Pro"/>
              <a:cs typeface="Maven Pro"/>
              <a:sym typeface="Maven Pro"/>
            </a:endParaRPr>
          </a:p>
        </p:txBody>
      </p:sp>
      <p:sp>
        <p:nvSpPr>
          <p:cNvPr id="359" name="Google Shape;359;p12"/>
          <p:cNvSpPr txBox="1"/>
          <p:nvPr/>
        </p:nvSpPr>
        <p:spPr>
          <a:xfrm>
            <a:off x="451075" y="2392922"/>
            <a:ext cx="2195830" cy="1479892"/>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255582"/>
                </a:solidFill>
                <a:latin typeface="Maven Pro"/>
                <a:ea typeface="Maven Pro"/>
                <a:cs typeface="Maven Pro"/>
                <a:sym typeface="Maven Pro"/>
              </a:rPr>
              <a:t>Team Member 2 Name</a:t>
            </a:r>
            <a:endParaRPr sz="1600">
              <a:solidFill>
                <a:schemeClr val="dk1"/>
              </a:solidFill>
              <a:latin typeface="Maven Pro"/>
              <a:ea typeface="Maven Pro"/>
              <a:cs typeface="Maven Pro"/>
              <a:sym typeface="Maven Pro"/>
            </a:endParaRPr>
          </a:p>
          <a:p>
            <a:pPr indent="0" lvl="0" marL="102870" marR="0" rtl="0" algn="l">
              <a:lnSpc>
                <a:spcPct val="100000"/>
              </a:lnSpc>
              <a:spcBef>
                <a:spcPts val="1375"/>
              </a:spcBef>
              <a:spcAft>
                <a:spcPts val="0"/>
              </a:spcAft>
              <a:buNone/>
            </a:pPr>
            <a:r>
              <a:rPr b="1" lang="en-US" sz="1500">
                <a:solidFill>
                  <a:schemeClr val="dk1"/>
                </a:solidFill>
                <a:latin typeface="Maven Pro"/>
                <a:ea typeface="Maven Pro"/>
                <a:cs typeface="Maven Pro"/>
                <a:sym typeface="Maven Pro"/>
              </a:rPr>
              <a:t>Branch : B.Tech</a:t>
            </a:r>
            <a:endParaRPr sz="1500">
              <a:solidFill>
                <a:schemeClr val="dk1"/>
              </a:solidFill>
              <a:latin typeface="Maven Pro"/>
              <a:ea typeface="Maven Pro"/>
              <a:cs typeface="Maven Pro"/>
              <a:sym typeface="Maven Pro"/>
            </a:endParaRPr>
          </a:p>
          <a:p>
            <a:pPr indent="0" lvl="0" marL="12700" marR="0" rtl="0" algn="l">
              <a:lnSpc>
                <a:spcPct val="100000"/>
              </a:lnSpc>
              <a:spcBef>
                <a:spcPts val="1350"/>
              </a:spcBef>
              <a:spcAft>
                <a:spcPts val="0"/>
              </a:spcAft>
              <a:buNone/>
            </a:pPr>
            <a:r>
              <a:rPr b="1" lang="en-US" sz="1600">
                <a:solidFill>
                  <a:srgbClr val="255582"/>
                </a:solidFill>
                <a:latin typeface="Maven Pro"/>
                <a:ea typeface="Maven Pro"/>
                <a:cs typeface="Maven Pro"/>
                <a:sym typeface="Maven Pro"/>
              </a:rPr>
              <a:t>Team Member 3 Name</a:t>
            </a:r>
            <a:endParaRPr sz="1600">
              <a:solidFill>
                <a:schemeClr val="dk1"/>
              </a:solidFill>
              <a:latin typeface="Maven Pro"/>
              <a:ea typeface="Maven Pro"/>
              <a:cs typeface="Maven Pro"/>
              <a:sym typeface="Maven Pro"/>
            </a:endParaRPr>
          </a:p>
          <a:p>
            <a:pPr indent="0" lvl="0" marL="102870" marR="0" rtl="0" algn="l">
              <a:lnSpc>
                <a:spcPct val="100000"/>
              </a:lnSpc>
              <a:spcBef>
                <a:spcPts val="1160"/>
              </a:spcBef>
              <a:spcAft>
                <a:spcPts val="0"/>
              </a:spcAft>
              <a:buNone/>
            </a:pPr>
            <a:r>
              <a:rPr b="1" lang="en-US" sz="1500">
                <a:solidFill>
                  <a:schemeClr val="dk1"/>
                </a:solidFill>
                <a:latin typeface="Maven Pro"/>
                <a:ea typeface="Maven Pro"/>
                <a:cs typeface="Maven Pro"/>
                <a:sym typeface="Maven Pro"/>
              </a:rPr>
              <a:t>Branch : B.Tech</a:t>
            </a:r>
            <a:endParaRPr sz="1500">
              <a:solidFill>
                <a:schemeClr val="dk1"/>
              </a:solidFill>
              <a:latin typeface="Maven Pro"/>
              <a:ea typeface="Maven Pro"/>
              <a:cs typeface="Maven Pro"/>
              <a:sym typeface="Maven Pro"/>
            </a:endParaRPr>
          </a:p>
        </p:txBody>
      </p:sp>
      <p:sp>
        <p:nvSpPr>
          <p:cNvPr id="360" name="Google Shape;360;p12"/>
          <p:cNvSpPr txBox="1"/>
          <p:nvPr/>
        </p:nvSpPr>
        <p:spPr>
          <a:xfrm>
            <a:off x="2868119" y="2412289"/>
            <a:ext cx="130111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255582"/>
                </a:solidFill>
                <a:latin typeface="Maven Pro"/>
                <a:ea typeface="Maven Pro"/>
                <a:cs typeface="Maven Pro"/>
                <a:sym typeface="Maven Pro"/>
              </a:rPr>
              <a:t>: </a:t>
            </a:r>
            <a:r>
              <a:rPr b="1" lang="en-US" sz="1600">
                <a:solidFill>
                  <a:srgbClr val="731B47"/>
                </a:solidFill>
                <a:latin typeface="Maven Pro"/>
                <a:ea typeface="Maven Pro"/>
                <a:cs typeface="Maven Pro"/>
                <a:sym typeface="Maven Pro"/>
              </a:rPr>
              <a:t>PRAVEEN V</a:t>
            </a:r>
            <a:endParaRPr sz="1600">
              <a:solidFill>
                <a:schemeClr val="dk1"/>
              </a:solidFill>
              <a:latin typeface="Maven Pro"/>
              <a:ea typeface="Maven Pro"/>
              <a:cs typeface="Maven Pro"/>
              <a:sym typeface="Maven Pro"/>
            </a:endParaRPr>
          </a:p>
        </p:txBody>
      </p:sp>
      <p:sp>
        <p:nvSpPr>
          <p:cNvPr id="361" name="Google Shape;361;p12"/>
          <p:cNvSpPr txBox="1"/>
          <p:nvPr/>
        </p:nvSpPr>
        <p:spPr>
          <a:xfrm>
            <a:off x="2873828" y="3216540"/>
            <a:ext cx="188277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255582"/>
                </a:solidFill>
                <a:latin typeface="Maven Pro"/>
                <a:ea typeface="Maven Pro"/>
                <a:cs typeface="Maven Pro"/>
                <a:sym typeface="Maven Pro"/>
              </a:rPr>
              <a:t>: </a:t>
            </a:r>
            <a:r>
              <a:rPr b="1" lang="en-US" sz="1600">
                <a:solidFill>
                  <a:srgbClr val="731B47"/>
                </a:solidFill>
                <a:latin typeface="Maven Pro"/>
                <a:ea typeface="Maven Pro"/>
                <a:cs typeface="Maven Pro"/>
                <a:sym typeface="Maven Pro"/>
              </a:rPr>
              <a:t>PAVITHRAMUKI R</a:t>
            </a:r>
            <a:endParaRPr sz="1600">
              <a:solidFill>
                <a:schemeClr val="dk1"/>
              </a:solidFill>
              <a:latin typeface="Maven Pro"/>
              <a:ea typeface="Maven Pro"/>
              <a:cs typeface="Maven Pro"/>
              <a:sym typeface="Maven Pro"/>
            </a:endParaRPr>
          </a:p>
        </p:txBody>
      </p:sp>
      <p:sp>
        <p:nvSpPr>
          <p:cNvPr id="362" name="Google Shape;362;p12"/>
          <p:cNvSpPr txBox="1"/>
          <p:nvPr/>
        </p:nvSpPr>
        <p:spPr>
          <a:xfrm>
            <a:off x="451075" y="4081234"/>
            <a:ext cx="219646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255582"/>
                </a:solidFill>
                <a:latin typeface="Maven Pro"/>
                <a:ea typeface="Maven Pro"/>
                <a:cs typeface="Maven Pro"/>
                <a:sym typeface="Maven Pro"/>
              </a:rPr>
              <a:t>Team Member 4 Name</a:t>
            </a:r>
            <a:endParaRPr sz="1600">
              <a:solidFill>
                <a:schemeClr val="dk1"/>
              </a:solidFill>
              <a:latin typeface="Maven Pro"/>
              <a:ea typeface="Maven Pro"/>
              <a:cs typeface="Maven Pro"/>
              <a:sym typeface="Maven Pro"/>
            </a:endParaRPr>
          </a:p>
        </p:txBody>
      </p:sp>
      <p:sp>
        <p:nvSpPr>
          <p:cNvPr id="363" name="Google Shape;363;p12"/>
          <p:cNvSpPr txBox="1"/>
          <p:nvPr/>
        </p:nvSpPr>
        <p:spPr>
          <a:xfrm>
            <a:off x="2868119" y="4075985"/>
            <a:ext cx="118935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255582"/>
                </a:solidFill>
                <a:latin typeface="Maven Pro"/>
                <a:ea typeface="Maven Pro"/>
                <a:cs typeface="Maven Pro"/>
                <a:sym typeface="Maven Pro"/>
              </a:rPr>
              <a:t>: </a:t>
            </a:r>
            <a:r>
              <a:rPr b="1" lang="en-US" sz="1600">
                <a:solidFill>
                  <a:srgbClr val="731B47"/>
                </a:solidFill>
                <a:latin typeface="Maven Pro"/>
                <a:ea typeface="Maven Pro"/>
                <a:cs typeface="Maven Pro"/>
                <a:sym typeface="Maven Pro"/>
              </a:rPr>
              <a:t>NITHISH M</a:t>
            </a:r>
            <a:endParaRPr sz="1600">
              <a:solidFill>
                <a:schemeClr val="dk1"/>
              </a:solidFill>
              <a:latin typeface="Maven Pro"/>
              <a:ea typeface="Maven Pro"/>
              <a:cs typeface="Maven Pro"/>
              <a:sym typeface="Maven Pro"/>
            </a:endParaRPr>
          </a:p>
        </p:txBody>
      </p:sp>
      <p:sp>
        <p:nvSpPr>
          <p:cNvPr id="364" name="Google Shape;364;p12"/>
          <p:cNvSpPr txBox="1"/>
          <p:nvPr/>
        </p:nvSpPr>
        <p:spPr>
          <a:xfrm>
            <a:off x="451075" y="4526050"/>
            <a:ext cx="4108800" cy="1913100"/>
          </a:xfrm>
          <a:prstGeom prst="rect">
            <a:avLst/>
          </a:prstGeom>
          <a:noFill/>
          <a:ln>
            <a:noFill/>
          </a:ln>
        </p:spPr>
        <p:txBody>
          <a:bodyPr anchorCtr="0" anchor="t" bIns="0" lIns="0" spcFirstLastPara="1" rIns="0" wrap="square" tIns="12700">
            <a:spAutoFit/>
          </a:bodyPr>
          <a:lstStyle/>
          <a:p>
            <a:pPr indent="0" lvl="0" marL="102870" marR="0" rtl="0" algn="l">
              <a:lnSpc>
                <a:spcPct val="100000"/>
              </a:lnSpc>
              <a:spcBef>
                <a:spcPts val="0"/>
              </a:spcBef>
              <a:spcAft>
                <a:spcPts val="0"/>
              </a:spcAft>
              <a:buNone/>
            </a:pPr>
            <a:r>
              <a:rPr b="1" lang="en-US" sz="1500">
                <a:solidFill>
                  <a:schemeClr val="dk1"/>
                </a:solidFill>
                <a:latin typeface="Maven Pro"/>
                <a:ea typeface="Maven Pro"/>
                <a:cs typeface="Maven Pro"/>
                <a:sym typeface="Maven Pro"/>
              </a:rPr>
              <a:t>Branch : B.Tech</a:t>
            </a:r>
            <a:endParaRPr sz="1500">
              <a:solidFill>
                <a:schemeClr val="dk1"/>
              </a:solidFill>
              <a:latin typeface="Maven Pro"/>
              <a:ea typeface="Maven Pro"/>
              <a:cs typeface="Maven Pro"/>
              <a:sym typeface="Maven Pro"/>
            </a:endParaRPr>
          </a:p>
          <a:p>
            <a:pPr indent="0" lvl="0" marL="12700" marR="0" rtl="0" algn="l">
              <a:lnSpc>
                <a:spcPct val="100000"/>
              </a:lnSpc>
              <a:spcBef>
                <a:spcPts val="1310"/>
              </a:spcBef>
              <a:spcAft>
                <a:spcPts val="0"/>
              </a:spcAft>
              <a:buNone/>
            </a:pPr>
            <a:r>
              <a:rPr b="1" lang="en-US" sz="1600">
                <a:solidFill>
                  <a:srgbClr val="255582"/>
                </a:solidFill>
                <a:latin typeface="Maven Pro"/>
                <a:ea typeface="Maven Pro"/>
                <a:cs typeface="Maven Pro"/>
                <a:sym typeface="Maven Pro"/>
              </a:rPr>
              <a:t>Team Member 5 Name	   : </a:t>
            </a:r>
            <a:r>
              <a:rPr b="1" lang="en-US" sz="1600">
                <a:solidFill>
                  <a:srgbClr val="731B47"/>
                </a:solidFill>
                <a:latin typeface="Maven Pro"/>
                <a:ea typeface="Maven Pro"/>
                <a:cs typeface="Maven Pro"/>
                <a:sym typeface="Maven Pro"/>
              </a:rPr>
              <a:t>NIVETHA N</a:t>
            </a:r>
            <a:endParaRPr sz="1600">
              <a:solidFill>
                <a:schemeClr val="dk1"/>
              </a:solidFill>
              <a:latin typeface="Maven Pro"/>
              <a:ea typeface="Maven Pro"/>
              <a:cs typeface="Maven Pro"/>
              <a:sym typeface="Maven Pro"/>
            </a:endParaRPr>
          </a:p>
          <a:p>
            <a:pPr indent="0" lvl="0" marL="102870" marR="0" rtl="0" algn="l">
              <a:lnSpc>
                <a:spcPct val="100000"/>
              </a:lnSpc>
              <a:spcBef>
                <a:spcPts val="1535"/>
              </a:spcBef>
              <a:spcAft>
                <a:spcPts val="0"/>
              </a:spcAft>
              <a:buNone/>
            </a:pPr>
            <a:r>
              <a:rPr b="1" lang="en-US" sz="1500">
                <a:solidFill>
                  <a:schemeClr val="dk1"/>
                </a:solidFill>
                <a:latin typeface="Maven Pro"/>
                <a:ea typeface="Maven Pro"/>
                <a:cs typeface="Maven Pro"/>
                <a:sym typeface="Maven Pro"/>
              </a:rPr>
              <a:t>Branch : B.Tech</a:t>
            </a:r>
            <a:endParaRPr sz="1500">
              <a:solidFill>
                <a:schemeClr val="dk1"/>
              </a:solidFill>
              <a:latin typeface="Maven Pro"/>
              <a:ea typeface="Maven Pro"/>
              <a:cs typeface="Maven Pro"/>
              <a:sym typeface="Maven Pro"/>
            </a:endParaRPr>
          </a:p>
          <a:p>
            <a:pPr indent="0" lvl="0" marL="12700" marR="0" rtl="0" algn="l">
              <a:lnSpc>
                <a:spcPct val="100000"/>
              </a:lnSpc>
              <a:spcBef>
                <a:spcPts val="1360"/>
              </a:spcBef>
              <a:spcAft>
                <a:spcPts val="0"/>
              </a:spcAft>
              <a:buNone/>
            </a:pPr>
            <a:r>
              <a:rPr b="1" lang="en-US" sz="1600">
                <a:solidFill>
                  <a:srgbClr val="990000"/>
                </a:solidFill>
                <a:latin typeface="Maven Pro"/>
                <a:ea typeface="Maven Pro"/>
                <a:cs typeface="Maven Pro"/>
                <a:sym typeface="Maven Pro"/>
              </a:rPr>
              <a:t>Team Mentor Name : DR. LOGESHWARI D</a:t>
            </a:r>
            <a:endParaRPr sz="1600">
              <a:solidFill>
                <a:schemeClr val="dk1"/>
              </a:solidFill>
              <a:latin typeface="Maven Pro"/>
              <a:ea typeface="Maven Pro"/>
              <a:cs typeface="Maven Pro"/>
              <a:sym typeface="Maven Pro"/>
            </a:endParaRPr>
          </a:p>
          <a:p>
            <a:pPr indent="0" lvl="0" marL="102870" marR="0" rtl="0" algn="l">
              <a:lnSpc>
                <a:spcPct val="100000"/>
              </a:lnSpc>
              <a:spcBef>
                <a:spcPts val="1490"/>
              </a:spcBef>
              <a:spcAft>
                <a:spcPts val="0"/>
              </a:spcAft>
              <a:buNone/>
            </a:pPr>
            <a:r>
              <a:rPr b="1" lang="en-US" sz="1400">
                <a:solidFill>
                  <a:schemeClr val="dk1"/>
                </a:solidFill>
                <a:latin typeface="Maven Pro"/>
                <a:ea typeface="Maven Pro"/>
                <a:cs typeface="Maven Pro"/>
                <a:sym typeface="Maven Pro"/>
              </a:rPr>
              <a:t>Category(Academic/Industry): Academic</a:t>
            </a:r>
            <a:endParaRPr sz="1400">
              <a:solidFill>
                <a:schemeClr val="dk1"/>
              </a:solidFill>
              <a:latin typeface="Maven Pro"/>
              <a:ea typeface="Maven Pro"/>
              <a:cs typeface="Maven Pro"/>
              <a:sym typeface="Maven Pro"/>
            </a:endParaRPr>
          </a:p>
        </p:txBody>
      </p:sp>
      <p:sp>
        <p:nvSpPr>
          <p:cNvPr id="365" name="Google Shape;365;p12"/>
          <p:cNvSpPr txBox="1"/>
          <p:nvPr/>
        </p:nvSpPr>
        <p:spPr>
          <a:xfrm>
            <a:off x="5935950" y="872525"/>
            <a:ext cx="969644"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Stream : IT</a:t>
            </a:r>
            <a:endParaRPr sz="1400">
              <a:solidFill>
                <a:schemeClr val="dk1"/>
              </a:solidFill>
              <a:latin typeface="Maven Pro"/>
              <a:ea typeface="Maven Pro"/>
              <a:cs typeface="Maven Pro"/>
              <a:sym typeface="Maven Pro"/>
            </a:endParaRPr>
          </a:p>
        </p:txBody>
      </p:sp>
      <p:sp>
        <p:nvSpPr>
          <p:cNvPr id="366" name="Google Shape;366;p12"/>
          <p:cNvSpPr txBox="1"/>
          <p:nvPr/>
        </p:nvSpPr>
        <p:spPr>
          <a:xfrm>
            <a:off x="8679150" y="872525"/>
            <a:ext cx="741680"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Year : IV</a:t>
            </a:r>
            <a:endParaRPr sz="1400">
              <a:solidFill>
                <a:schemeClr val="dk1"/>
              </a:solidFill>
              <a:latin typeface="Maven Pro"/>
              <a:ea typeface="Maven Pro"/>
              <a:cs typeface="Maven Pro"/>
              <a:sym typeface="Maven Pro"/>
            </a:endParaRPr>
          </a:p>
        </p:txBody>
      </p:sp>
      <p:sp>
        <p:nvSpPr>
          <p:cNvPr id="367" name="Google Shape;367;p12"/>
          <p:cNvSpPr txBox="1"/>
          <p:nvPr/>
        </p:nvSpPr>
        <p:spPr>
          <a:xfrm>
            <a:off x="5935950" y="1615725"/>
            <a:ext cx="969644"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Stream : IT</a:t>
            </a:r>
            <a:endParaRPr sz="1400">
              <a:solidFill>
                <a:schemeClr val="dk1"/>
              </a:solidFill>
              <a:latin typeface="Maven Pro"/>
              <a:ea typeface="Maven Pro"/>
              <a:cs typeface="Maven Pro"/>
              <a:sym typeface="Maven Pro"/>
            </a:endParaRPr>
          </a:p>
        </p:txBody>
      </p:sp>
      <p:sp>
        <p:nvSpPr>
          <p:cNvPr id="368" name="Google Shape;368;p12"/>
          <p:cNvSpPr txBox="1"/>
          <p:nvPr/>
        </p:nvSpPr>
        <p:spPr>
          <a:xfrm>
            <a:off x="8679150" y="1615725"/>
            <a:ext cx="741680"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Year : IV</a:t>
            </a:r>
            <a:endParaRPr sz="1400">
              <a:solidFill>
                <a:schemeClr val="dk1"/>
              </a:solidFill>
              <a:latin typeface="Maven Pro"/>
              <a:ea typeface="Maven Pro"/>
              <a:cs typeface="Maven Pro"/>
              <a:sym typeface="Maven Pro"/>
            </a:endParaRPr>
          </a:p>
        </p:txBody>
      </p:sp>
      <p:sp>
        <p:nvSpPr>
          <p:cNvPr id="369" name="Google Shape;369;p12"/>
          <p:cNvSpPr txBox="1"/>
          <p:nvPr/>
        </p:nvSpPr>
        <p:spPr>
          <a:xfrm>
            <a:off x="5935950" y="3257512"/>
            <a:ext cx="969644"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Stream : IT</a:t>
            </a:r>
            <a:endParaRPr sz="1400">
              <a:solidFill>
                <a:schemeClr val="dk1"/>
              </a:solidFill>
              <a:latin typeface="Maven Pro"/>
              <a:ea typeface="Maven Pro"/>
              <a:cs typeface="Maven Pro"/>
              <a:sym typeface="Maven Pro"/>
            </a:endParaRPr>
          </a:p>
        </p:txBody>
      </p:sp>
      <p:sp>
        <p:nvSpPr>
          <p:cNvPr id="370" name="Google Shape;370;p12"/>
          <p:cNvSpPr txBox="1"/>
          <p:nvPr/>
        </p:nvSpPr>
        <p:spPr>
          <a:xfrm>
            <a:off x="8679150" y="3257512"/>
            <a:ext cx="741680"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Year : IV</a:t>
            </a:r>
            <a:endParaRPr sz="1400">
              <a:solidFill>
                <a:schemeClr val="dk1"/>
              </a:solidFill>
              <a:latin typeface="Maven Pro"/>
              <a:ea typeface="Maven Pro"/>
              <a:cs typeface="Maven Pro"/>
              <a:sym typeface="Maven Pro"/>
            </a:endParaRPr>
          </a:p>
        </p:txBody>
      </p:sp>
      <p:sp>
        <p:nvSpPr>
          <p:cNvPr id="371" name="Google Shape;371;p12"/>
          <p:cNvSpPr txBox="1"/>
          <p:nvPr/>
        </p:nvSpPr>
        <p:spPr>
          <a:xfrm>
            <a:off x="5935950" y="2432775"/>
            <a:ext cx="969644"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Stream : IT</a:t>
            </a:r>
            <a:endParaRPr sz="1400">
              <a:solidFill>
                <a:schemeClr val="dk1"/>
              </a:solidFill>
              <a:latin typeface="Maven Pro"/>
              <a:ea typeface="Maven Pro"/>
              <a:cs typeface="Maven Pro"/>
              <a:sym typeface="Maven Pro"/>
            </a:endParaRPr>
          </a:p>
        </p:txBody>
      </p:sp>
      <p:sp>
        <p:nvSpPr>
          <p:cNvPr id="372" name="Google Shape;372;p12"/>
          <p:cNvSpPr txBox="1"/>
          <p:nvPr/>
        </p:nvSpPr>
        <p:spPr>
          <a:xfrm>
            <a:off x="8679150" y="2432775"/>
            <a:ext cx="741680"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Year : IV</a:t>
            </a:r>
            <a:endParaRPr sz="1400">
              <a:solidFill>
                <a:schemeClr val="dk1"/>
              </a:solidFill>
              <a:latin typeface="Maven Pro"/>
              <a:ea typeface="Maven Pro"/>
              <a:cs typeface="Maven Pro"/>
              <a:sym typeface="Maven Pro"/>
            </a:endParaRPr>
          </a:p>
        </p:txBody>
      </p:sp>
      <p:sp>
        <p:nvSpPr>
          <p:cNvPr id="373" name="Google Shape;373;p12"/>
          <p:cNvSpPr txBox="1"/>
          <p:nvPr/>
        </p:nvSpPr>
        <p:spPr>
          <a:xfrm>
            <a:off x="5935950" y="5046750"/>
            <a:ext cx="969644"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Stream : IT</a:t>
            </a:r>
            <a:endParaRPr sz="1400">
              <a:solidFill>
                <a:schemeClr val="dk1"/>
              </a:solidFill>
              <a:latin typeface="Maven Pro"/>
              <a:ea typeface="Maven Pro"/>
              <a:cs typeface="Maven Pro"/>
              <a:sym typeface="Maven Pro"/>
            </a:endParaRPr>
          </a:p>
        </p:txBody>
      </p:sp>
      <p:sp>
        <p:nvSpPr>
          <p:cNvPr id="374" name="Google Shape;374;p12"/>
          <p:cNvSpPr txBox="1"/>
          <p:nvPr/>
        </p:nvSpPr>
        <p:spPr>
          <a:xfrm>
            <a:off x="8679150" y="5046750"/>
            <a:ext cx="741680"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Year : IV</a:t>
            </a:r>
            <a:endParaRPr sz="1400">
              <a:solidFill>
                <a:schemeClr val="dk1"/>
              </a:solidFill>
              <a:latin typeface="Maven Pro"/>
              <a:ea typeface="Maven Pro"/>
              <a:cs typeface="Maven Pro"/>
              <a:sym typeface="Maven Pro"/>
            </a:endParaRPr>
          </a:p>
        </p:txBody>
      </p:sp>
      <p:sp>
        <p:nvSpPr>
          <p:cNvPr id="375" name="Google Shape;375;p12"/>
          <p:cNvSpPr txBox="1"/>
          <p:nvPr/>
        </p:nvSpPr>
        <p:spPr>
          <a:xfrm>
            <a:off x="5935950" y="4104588"/>
            <a:ext cx="969644"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Stream : IT</a:t>
            </a:r>
            <a:endParaRPr sz="1400">
              <a:solidFill>
                <a:schemeClr val="dk1"/>
              </a:solidFill>
              <a:latin typeface="Maven Pro"/>
              <a:ea typeface="Maven Pro"/>
              <a:cs typeface="Maven Pro"/>
              <a:sym typeface="Maven Pro"/>
            </a:endParaRPr>
          </a:p>
        </p:txBody>
      </p:sp>
      <p:sp>
        <p:nvSpPr>
          <p:cNvPr id="376" name="Google Shape;376;p12"/>
          <p:cNvSpPr txBox="1"/>
          <p:nvPr/>
        </p:nvSpPr>
        <p:spPr>
          <a:xfrm>
            <a:off x="8679150" y="4104588"/>
            <a:ext cx="741680"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255582"/>
                </a:solidFill>
                <a:latin typeface="Maven Pro"/>
                <a:ea typeface="Maven Pro"/>
                <a:cs typeface="Maven Pro"/>
                <a:sym typeface="Maven Pro"/>
              </a:rPr>
              <a:t>Year : IV</a:t>
            </a:r>
            <a:endParaRPr sz="1400">
              <a:solidFill>
                <a:schemeClr val="dk1"/>
              </a:solidFill>
              <a:latin typeface="Maven Pro"/>
              <a:ea typeface="Maven Pro"/>
              <a:cs typeface="Maven Pro"/>
              <a:sym typeface="Maven Pro"/>
            </a:endParaRPr>
          </a:p>
        </p:txBody>
      </p:sp>
      <p:sp>
        <p:nvSpPr>
          <p:cNvPr id="377" name="Google Shape;377;p12"/>
          <p:cNvSpPr txBox="1"/>
          <p:nvPr/>
        </p:nvSpPr>
        <p:spPr>
          <a:xfrm>
            <a:off x="5898715" y="6194262"/>
            <a:ext cx="1152525"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chemeClr val="dk1"/>
                </a:solidFill>
                <a:latin typeface="Maven Pro"/>
                <a:ea typeface="Maven Pro"/>
                <a:cs typeface="Maven Pro"/>
                <a:sym typeface="Maven Pro"/>
              </a:rPr>
              <a:t>Expertise:ML</a:t>
            </a:r>
            <a:endParaRPr sz="1400">
              <a:solidFill>
                <a:schemeClr val="dk1"/>
              </a:solidFill>
              <a:latin typeface="Maven Pro"/>
              <a:ea typeface="Maven Pro"/>
              <a:cs typeface="Maven Pro"/>
              <a:sym typeface="Maven Pro"/>
            </a:endParaRPr>
          </a:p>
        </p:txBody>
      </p:sp>
      <p:sp>
        <p:nvSpPr>
          <p:cNvPr id="378" name="Google Shape;378;p12"/>
          <p:cNvSpPr txBox="1"/>
          <p:nvPr/>
        </p:nvSpPr>
        <p:spPr>
          <a:xfrm>
            <a:off x="8510241" y="6194262"/>
            <a:ext cx="2792730" cy="22826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chemeClr val="dk1"/>
                </a:solidFill>
                <a:latin typeface="Maven Pro"/>
                <a:ea typeface="Maven Pro"/>
                <a:cs typeface="Maven Pro"/>
                <a:sym typeface="Maven Pro"/>
              </a:rPr>
              <a:t>Domain Experience(in years): 10</a:t>
            </a:r>
            <a:endParaRPr sz="1400">
              <a:solidFill>
                <a:schemeClr val="dk1"/>
              </a:solidFill>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grpSp>
        <p:nvGrpSpPr>
          <p:cNvPr id="93" name="Google Shape;93;p1"/>
          <p:cNvGrpSpPr/>
          <p:nvPr/>
        </p:nvGrpSpPr>
        <p:grpSpPr>
          <a:xfrm rot="10800000">
            <a:off x="8685250" y="2"/>
            <a:ext cx="3506750" cy="3097824"/>
            <a:chOff x="0" y="1495614"/>
            <a:chExt cx="5262230" cy="5362340"/>
          </a:xfrm>
        </p:grpSpPr>
        <p:sp>
          <p:nvSpPr>
            <p:cNvPr id="94" name="Google Shape;94;p1"/>
            <p:cNvSpPr/>
            <p:nvPr/>
          </p:nvSpPr>
          <p:spPr>
            <a:xfrm>
              <a:off x="0" y="1495614"/>
              <a:ext cx="2651125" cy="3604260"/>
            </a:xfrm>
            <a:custGeom>
              <a:rect b="b" l="l" r="r" t="t"/>
              <a:pathLst>
                <a:path extrusionOk="0" h="3604260" w="2651125">
                  <a:moveTo>
                    <a:pt x="1766044" y="3603812"/>
                  </a:moveTo>
                  <a:lnTo>
                    <a:pt x="0" y="1803469"/>
                  </a:lnTo>
                  <a:lnTo>
                    <a:pt x="0" y="0"/>
                  </a:lnTo>
                  <a:lnTo>
                    <a:pt x="2650545" y="2702077"/>
                  </a:lnTo>
                  <a:lnTo>
                    <a:pt x="1766044" y="3603812"/>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p:nvPr/>
          </p:nvSpPr>
          <p:spPr>
            <a:xfrm>
              <a:off x="0" y="5103449"/>
              <a:ext cx="1720850" cy="1754505"/>
            </a:xfrm>
            <a:custGeom>
              <a:rect b="b" l="l" r="r" t="t"/>
              <a:pathLst>
                <a:path extrusionOk="0" h="1754504" w="1720850">
                  <a:moveTo>
                    <a:pt x="1720794" y="1754157"/>
                  </a:moveTo>
                  <a:lnTo>
                    <a:pt x="0" y="1754157"/>
                  </a:lnTo>
                  <a:lnTo>
                    <a:pt x="0" y="0"/>
                  </a:lnTo>
                  <a:lnTo>
                    <a:pt x="1720794" y="1754157"/>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
            <p:cNvSpPr/>
            <p:nvPr/>
          </p:nvSpPr>
          <p:spPr>
            <a:xfrm>
              <a:off x="1809101" y="5099427"/>
              <a:ext cx="3453129" cy="1758314"/>
            </a:xfrm>
            <a:custGeom>
              <a:rect b="b" l="l" r="r" t="t"/>
              <a:pathLst>
                <a:path extrusionOk="0" h="1758315" w="3453129">
                  <a:moveTo>
                    <a:pt x="3452545" y="1758178"/>
                  </a:moveTo>
                  <a:lnTo>
                    <a:pt x="0" y="1758178"/>
                  </a:lnTo>
                  <a:lnTo>
                    <a:pt x="1727039" y="0"/>
                  </a:lnTo>
                  <a:lnTo>
                    <a:pt x="3452545" y="1758178"/>
                  </a:lnTo>
                  <a:close/>
                </a:path>
              </a:pathLst>
            </a:custGeom>
            <a:solidFill>
              <a:srgbClr val="F7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7" name="Google Shape;97;p1"/>
          <p:cNvSpPr txBox="1"/>
          <p:nvPr/>
        </p:nvSpPr>
        <p:spPr>
          <a:xfrm>
            <a:off x="-1079783" y="240524"/>
            <a:ext cx="7588200" cy="505500"/>
          </a:xfrm>
          <a:prstGeom prst="rect">
            <a:avLst/>
          </a:prstGeom>
          <a:noFill/>
          <a:ln>
            <a:noFill/>
          </a:ln>
        </p:spPr>
        <p:txBody>
          <a:bodyPr anchorCtr="0" anchor="b" bIns="0" lIns="0" spcFirstLastPara="1" rIns="0" wrap="square" tIns="12700">
            <a:spAutoFit/>
          </a:bodyPr>
          <a:lstStyle/>
          <a:p>
            <a:pPr indent="0" lvl="0" marL="12700" marR="0" rtl="0" algn="ctr">
              <a:lnSpc>
                <a:spcPct val="100000"/>
              </a:lnSpc>
              <a:spcBef>
                <a:spcPts val="0"/>
              </a:spcBef>
              <a:spcAft>
                <a:spcPts val="0"/>
              </a:spcAft>
              <a:buClr>
                <a:schemeClr val="dk1"/>
              </a:buClr>
              <a:buSzPts val="3200"/>
              <a:buFont typeface="Maven Pro"/>
              <a:buNone/>
            </a:pPr>
            <a:r>
              <a:rPr b="1" lang="en-US" sz="3200" u="none">
                <a:solidFill>
                  <a:schemeClr val="dk1"/>
                </a:solidFill>
                <a:latin typeface="Maven Pro"/>
                <a:ea typeface="Maven Pro"/>
                <a:cs typeface="Maven Pro"/>
                <a:sym typeface="Maven Pro"/>
              </a:rPr>
              <a:t>Idea/Approach Details</a:t>
            </a:r>
            <a:endParaRPr/>
          </a:p>
        </p:txBody>
      </p:sp>
      <p:sp>
        <p:nvSpPr>
          <p:cNvPr id="98" name="Google Shape;98;p1"/>
          <p:cNvSpPr txBox="1"/>
          <p:nvPr/>
        </p:nvSpPr>
        <p:spPr>
          <a:xfrm>
            <a:off x="196525" y="1103438"/>
            <a:ext cx="6902100" cy="2532000"/>
          </a:xfrm>
          <a:prstGeom prst="rect">
            <a:avLst/>
          </a:prstGeom>
          <a:noFill/>
          <a:ln>
            <a:noFill/>
          </a:ln>
        </p:spPr>
        <p:txBody>
          <a:bodyPr anchorCtr="0" anchor="t" bIns="0" lIns="0" spcFirstLastPara="1" rIns="0" wrap="square" tIns="12700">
            <a:spAutoFit/>
          </a:bodyPr>
          <a:lstStyle/>
          <a:p>
            <a:pPr indent="-290830" lvl="0" marL="424815" marR="1044575" rtl="0" algn="l">
              <a:lnSpc>
                <a:spcPct val="100000"/>
              </a:lnSpc>
              <a:spcBef>
                <a:spcPts val="0"/>
              </a:spcBef>
              <a:spcAft>
                <a:spcPts val="0"/>
              </a:spcAft>
              <a:buClr>
                <a:schemeClr val="dk1"/>
              </a:buClr>
              <a:buSzPts val="1600"/>
              <a:buChar char="●"/>
            </a:pPr>
            <a:r>
              <a:rPr lang="en-US" sz="1600">
                <a:solidFill>
                  <a:schemeClr val="dk1"/>
                </a:solidFill>
                <a:latin typeface="Maven Pro"/>
                <a:ea typeface="Maven Pro"/>
                <a:cs typeface="Maven Pro"/>
                <a:sym typeface="Maven Pro"/>
              </a:rPr>
              <a:t>Our Web Application aims to provide detailed insights of social media activities by providing live in sights of engagement created.</a:t>
            </a:r>
            <a:endParaRPr sz="1600">
              <a:solidFill>
                <a:schemeClr val="dk1"/>
              </a:solidFill>
              <a:latin typeface="Maven Pro"/>
              <a:ea typeface="Maven Pro"/>
              <a:cs typeface="Maven Pro"/>
              <a:sym typeface="Maven Pro"/>
            </a:endParaRPr>
          </a:p>
          <a:p>
            <a:pPr indent="-290830" lvl="0" marL="424815" marR="1044575" rtl="0" algn="l">
              <a:lnSpc>
                <a:spcPct val="100000"/>
              </a:lnSpc>
              <a:spcBef>
                <a:spcPts val="100"/>
              </a:spcBef>
              <a:spcAft>
                <a:spcPts val="0"/>
              </a:spcAft>
              <a:buClr>
                <a:srgbClr val="111111"/>
              </a:buClr>
              <a:buSzPts val="1600"/>
              <a:buChar char="●"/>
            </a:pPr>
            <a:r>
              <a:rPr lang="en-US" sz="1600">
                <a:solidFill>
                  <a:srgbClr val="111111"/>
                </a:solidFill>
                <a:latin typeface="Maven Pro"/>
                <a:ea typeface="Maven Pro"/>
                <a:cs typeface="Maven Pro"/>
                <a:sym typeface="Maven Pro"/>
              </a:rPr>
              <a:t>Key performance metrics in one place real-time dashboards and wallboards using beautiful and accurate visualizations.</a:t>
            </a:r>
            <a:endParaRPr sz="1600">
              <a:solidFill>
                <a:srgbClr val="111111"/>
              </a:solidFill>
              <a:latin typeface="Maven Pro"/>
              <a:ea typeface="Maven Pro"/>
              <a:cs typeface="Maven Pro"/>
              <a:sym typeface="Maven Pro"/>
            </a:endParaRPr>
          </a:p>
          <a:p>
            <a:pPr indent="-290830" lvl="0" marL="424815" marR="1044575" rtl="0" algn="l">
              <a:lnSpc>
                <a:spcPct val="100000"/>
              </a:lnSpc>
              <a:spcBef>
                <a:spcPts val="100"/>
              </a:spcBef>
              <a:spcAft>
                <a:spcPts val="0"/>
              </a:spcAft>
              <a:buClr>
                <a:schemeClr val="dk1"/>
              </a:buClr>
              <a:buSzPts val="1600"/>
              <a:buChar char="●"/>
            </a:pPr>
            <a:r>
              <a:rPr lang="en-US" sz="1600">
                <a:solidFill>
                  <a:schemeClr val="dk1"/>
                </a:solidFill>
                <a:latin typeface="Maven Pro"/>
                <a:ea typeface="Maven Pro"/>
                <a:cs typeface="Maven Pro"/>
                <a:sym typeface="Maven Pro"/>
              </a:rPr>
              <a:t>This collected analytics are stored in a database and simultaneously updated in a dashboard which provides Quantitative information by Flask Web Framework.</a:t>
            </a:r>
            <a:endParaRPr sz="1600">
              <a:solidFill>
                <a:schemeClr val="dk1"/>
              </a:solidFill>
              <a:latin typeface="Maven Pro"/>
              <a:ea typeface="Maven Pro"/>
              <a:cs typeface="Maven Pro"/>
              <a:sym typeface="Maven Pro"/>
            </a:endParaRPr>
          </a:p>
          <a:p>
            <a:pPr indent="0" lvl="0" marL="0" marR="5080" rtl="0" algn="l">
              <a:lnSpc>
                <a:spcPct val="100000"/>
              </a:lnSpc>
              <a:spcBef>
                <a:spcPts val="240"/>
              </a:spcBef>
              <a:spcAft>
                <a:spcPts val="0"/>
              </a:spcAft>
              <a:buNone/>
            </a:pPr>
            <a:r>
              <a:rPr lang="en-US" sz="1600">
                <a:solidFill>
                  <a:schemeClr val="dk1"/>
                </a:solidFill>
                <a:latin typeface="Maven Pro"/>
                <a:ea typeface="Maven Pro"/>
                <a:cs typeface="Maven Pro"/>
                <a:sym typeface="Maven Pro"/>
              </a:rPr>
              <a:t>:</a:t>
            </a:r>
            <a:endParaRPr sz="1600">
              <a:solidFill>
                <a:schemeClr val="dk1"/>
              </a:solidFill>
              <a:latin typeface="Maven Pro"/>
              <a:ea typeface="Maven Pro"/>
              <a:cs typeface="Maven Pro"/>
              <a:sym typeface="Maven Pro"/>
            </a:endParaRPr>
          </a:p>
        </p:txBody>
      </p:sp>
      <p:sp>
        <p:nvSpPr>
          <p:cNvPr id="99" name="Google Shape;99;p1"/>
          <p:cNvSpPr txBox="1"/>
          <p:nvPr/>
        </p:nvSpPr>
        <p:spPr>
          <a:xfrm>
            <a:off x="6921850" y="240525"/>
            <a:ext cx="3759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highlight>
                  <a:schemeClr val="lt1"/>
                </a:highlight>
                <a:latin typeface="Maven Pro"/>
                <a:ea typeface="Maven Pro"/>
                <a:cs typeface="Maven Pro"/>
                <a:sym typeface="Maven Pro"/>
              </a:rPr>
              <a:t>PROCESS FLOW DIAGRAM</a:t>
            </a:r>
            <a:endParaRPr b="1" sz="2000">
              <a:solidFill>
                <a:schemeClr val="dk1"/>
              </a:solidFill>
              <a:highlight>
                <a:schemeClr val="lt1"/>
              </a:highlight>
              <a:latin typeface="Maven Pro"/>
              <a:ea typeface="Maven Pro"/>
              <a:cs typeface="Maven Pro"/>
              <a:sym typeface="Maven Pro"/>
            </a:endParaRPr>
          </a:p>
          <a:p>
            <a:pPr indent="0" lvl="0" marL="0" rtl="0" algn="l">
              <a:spcBef>
                <a:spcPts val="0"/>
              </a:spcBef>
              <a:spcAft>
                <a:spcPts val="0"/>
              </a:spcAft>
              <a:buNone/>
            </a:pPr>
            <a:r>
              <a:t/>
            </a:r>
            <a:endParaRPr>
              <a:solidFill>
                <a:schemeClr val="dk1"/>
              </a:solidFill>
              <a:highlight>
                <a:schemeClr val="lt1"/>
              </a:highlight>
              <a:latin typeface="Calibri"/>
              <a:ea typeface="Calibri"/>
              <a:cs typeface="Calibri"/>
              <a:sym typeface="Calibri"/>
            </a:endParaRPr>
          </a:p>
        </p:txBody>
      </p:sp>
      <p:pic>
        <p:nvPicPr>
          <p:cNvPr id="100" name="Google Shape;100;p1"/>
          <p:cNvPicPr preferRelativeResize="0"/>
          <p:nvPr/>
        </p:nvPicPr>
        <p:blipFill>
          <a:blip r:embed="rId3">
            <a:alphaModFix/>
          </a:blip>
          <a:stretch>
            <a:fillRect/>
          </a:stretch>
        </p:blipFill>
        <p:spPr>
          <a:xfrm>
            <a:off x="6275650" y="777575"/>
            <a:ext cx="5052316" cy="3320575"/>
          </a:xfrm>
          <a:prstGeom prst="rect">
            <a:avLst/>
          </a:prstGeom>
          <a:noFill/>
          <a:ln>
            <a:noFill/>
          </a:ln>
        </p:spPr>
      </p:pic>
      <p:sp>
        <p:nvSpPr>
          <p:cNvPr id="101" name="Google Shape;101;p1"/>
          <p:cNvSpPr txBox="1"/>
          <p:nvPr/>
        </p:nvSpPr>
        <p:spPr>
          <a:xfrm>
            <a:off x="304500" y="3928800"/>
            <a:ext cx="2065500" cy="4926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Clr>
                <a:schemeClr val="dk1"/>
              </a:buClr>
              <a:buFont typeface="Arial"/>
              <a:buNone/>
            </a:pPr>
            <a:r>
              <a:rPr lang="en-US" sz="2000">
                <a:solidFill>
                  <a:schemeClr val="dk1"/>
                </a:solidFill>
                <a:latin typeface="Maven Pro"/>
                <a:ea typeface="Maven Pro"/>
                <a:cs typeface="Maven Pro"/>
                <a:sym typeface="Maven Pro"/>
              </a:rPr>
              <a:t> </a:t>
            </a:r>
            <a:r>
              <a:rPr b="1" lang="en-US" sz="2000">
                <a:solidFill>
                  <a:schemeClr val="dk1"/>
                </a:solidFill>
                <a:latin typeface="Maven Pro"/>
                <a:ea typeface="Maven Pro"/>
                <a:cs typeface="Maven Pro"/>
                <a:sym typeface="Maven Pro"/>
              </a:rPr>
              <a:t>TECH STACK:</a:t>
            </a:r>
            <a:endParaRPr>
              <a:latin typeface="Calibri"/>
              <a:ea typeface="Calibri"/>
              <a:cs typeface="Calibri"/>
              <a:sym typeface="Calibri"/>
            </a:endParaRPr>
          </a:p>
        </p:txBody>
      </p:sp>
      <p:pic>
        <p:nvPicPr>
          <p:cNvPr id="102" name="Google Shape;102;p1"/>
          <p:cNvPicPr preferRelativeResize="0"/>
          <p:nvPr/>
        </p:nvPicPr>
        <p:blipFill>
          <a:blip r:embed="rId4">
            <a:alphaModFix/>
          </a:blip>
          <a:stretch>
            <a:fillRect/>
          </a:stretch>
        </p:blipFill>
        <p:spPr>
          <a:xfrm>
            <a:off x="487800" y="4663000"/>
            <a:ext cx="3338399" cy="1939774"/>
          </a:xfrm>
          <a:prstGeom prst="rect">
            <a:avLst/>
          </a:prstGeom>
          <a:noFill/>
          <a:ln>
            <a:noFill/>
          </a:ln>
        </p:spPr>
      </p:pic>
      <p:sp>
        <p:nvSpPr>
          <p:cNvPr id="103" name="Google Shape;103;p1"/>
          <p:cNvSpPr txBox="1"/>
          <p:nvPr/>
        </p:nvSpPr>
        <p:spPr>
          <a:xfrm>
            <a:off x="4316050" y="3790350"/>
            <a:ext cx="19596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US" sz="2000">
                <a:solidFill>
                  <a:schemeClr val="dk1"/>
                </a:solidFill>
                <a:latin typeface="Maven Pro"/>
                <a:ea typeface="Maven Pro"/>
                <a:cs typeface="Maven Pro"/>
                <a:sym typeface="Maven Pro"/>
              </a:rPr>
              <a:t>PROTOTYPE:</a:t>
            </a:r>
            <a:endParaRPr sz="2000">
              <a:solidFill>
                <a:schemeClr val="dk1"/>
              </a:solidFill>
              <a:latin typeface="Maven Pro"/>
              <a:ea typeface="Maven Pro"/>
              <a:cs typeface="Maven Pro"/>
              <a:sym typeface="Maven Pro"/>
            </a:endParaRPr>
          </a:p>
          <a:p>
            <a:pPr indent="0" lvl="0" marL="12700" rtl="0" algn="l">
              <a:spcBef>
                <a:spcPts val="0"/>
              </a:spcBef>
              <a:spcAft>
                <a:spcPts val="0"/>
              </a:spcAft>
              <a:buClr>
                <a:schemeClr val="dk1"/>
              </a:buClr>
              <a:buFont typeface="Arial"/>
              <a:buNone/>
            </a:pPr>
            <a:r>
              <a:rPr b="1" lang="en-US" sz="1800">
                <a:solidFill>
                  <a:schemeClr val="dk1"/>
                </a:solidFill>
                <a:latin typeface="Maven Pro"/>
                <a:ea typeface="Maven Pro"/>
                <a:cs typeface="Maven Pro"/>
                <a:sym typeface="Maven Pro"/>
              </a:rPr>
              <a:t>INPUT</a:t>
            </a:r>
            <a:endParaRPr>
              <a:latin typeface="Calibri"/>
              <a:ea typeface="Calibri"/>
              <a:cs typeface="Calibri"/>
              <a:sym typeface="Calibri"/>
            </a:endParaRPr>
          </a:p>
        </p:txBody>
      </p:sp>
      <p:pic>
        <p:nvPicPr>
          <p:cNvPr id="104" name="Google Shape;104;p1"/>
          <p:cNvPicPr preferRelativeResize="0"/>
          <p:nvPr/>
        </p:nvPicPr>
        <p:blipFill>
          <a:blip r:embed="rId5">
            <a:alphaModFix/>
          </a:blip>
          <a:stretch>
            <a:fillRect/>
          </a:stretch>
        </p:blipFill>
        <p:spPr>
          <a:xfrm>
            <a:off x="4813074" y="4565738"/>
            <a:ext cx="2134276" cy="2134276"/>
          </a:xfrm>
          <a:prstGeom prst="rect">
            <a:avLst/>
          </a:prstGeom>
          <a:noFill/>
          <a:ln>
            <a:noFill/>
          </a:ln>
        </p:spPr>
      </p:pic>
      <p:sp>
        <p:nvSpPr>
          <p:cNvPr id="105" name="Google Shape;105;p1"/>
          <p:cNvSpPr txBox="1"/>
          <p:nvPr/>
        </p:nvSpPr>
        <p:spPr>
          <a:xfrm>
            <a:off x="8685250" y="3944250"/>
            <a:ext cx="1248000" cy="461700"/>
          </a:xfrm>
          <a:prstGeom prst="rect">
            <a:avLst/>
          </a:prstGeom>
          <a:noFill/>
          <a:ln>
            <a:noFill/>
          </a:ln>
        </p:spPr>
        <p:txBody>
          <a:bodyPr anchorCtr="0" anchor="t" bIns="91425" lIns="91425" spcFirstLastPara="1" rIns="91425" wrap="square" tIns="91425">
            <a:spAutoFit/>
          </a:bodyPr>
          <a:lstStyle/>
          <a:p>
            <a:pPr indent="0" lvl="0" marL="12700" rtl="0" algn="l">
              <a:spcBef>
                <a:spcPts val="0"/>
              </a:spcBef>
              <a:spcAft>
                <a:spcPts val="0"/>
              </a:spcAft>
              <a:buNone/>
            </a:pPr>
            <a:r>
              <a:rPr b="1" lang="en-US" sz="1800">
                <a:solidFill>
                  <a:schemeClr val="dk1"/>
                </a:solidFill>
                <a:latin typeface="Maven Pro"/>
                <a:ea typeface="Maven Pro"/>
                <a:cs typeface="Maven Pro"/>
                <a:sym typeface="Maven Pro"/>
              </a:rPr>
              <a:t>OUTPUT</a:t>
            </a:r>
            <a:endParaRPr>
              <a:latin typeface="Calibri"/>
              <a:ea typeface="Calibri"/>
              <a:cs typeface="Calibri"/>
              <a:sym typeface="Calibri"/>
            </a:endParaRPr>
          </a:p>
        </p:txBody>
      </p:sp>
      <p:pic>
        <p:nvPicPr>
          <p:cNvPr id="106" name="Google Shape;106;p1"/>
          <p:cNvPicPr preferRelativeResize="0"/>
          <p:nvPr/>
        </p:nvPicPr>
        <p:blipFill>
          <a:blip r:embed="rId6">
            <a:alphaModFix/>
          </a:blip>
          <a:stretch>
            <a:fillRect/>
          </a:stretch>
        </p:blipFill>
        <p:spPr>
          <a:xfrm>
            <a:off x="7603275" y="4559263"/>
            <a:ext cx="3817334" cy="2147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grpSp>
        <p:nvGrpSpPr>
          <p:cNvPr id="111" name="Google Shape;111;p2"/>
          <p:cNvGrpSpPr/>
          <p:nvPr/>
        </p:nvGrpSpPr>
        <p:grpSpPr>
          <a:xfrm rot="10800000">
            <a:off x="8868707" y="-8211"/>
            <a:ext cx="3323293" cy="3244504"/>
            <a:chOff x="0" y="1495614"/>
            <a:chExt cx="5262230" cy="5362340"/>
          </a:xfrm>
        </p:grpSpPr>
        <p:sp>
          <p:nvSpPr>
            <p:cNvPr id="112" name="Google Shape;112;p2"/>
            <p:cNvSpPr/>
            <p:nvPr/>
          </p:nvSpPr>
          <p:spPr>
            <a:xfrm>
              <a:off x="0" y="1495614"/>
              <a:ext cx="2651125" cy="3604260"/>
            </a:xfrm>
            <a:custGeom>
              <a:rect b="b" l="l" r="r" t="t"/>
              <a:pathLst>
                <a:path extrusionOk="0" h="3604260" w="2651125">
                  <a:moveTo>
                    <a:pt x="1766044" y="3603812"/>
                  </a:moveTo>
                  <a:lnTo>
                    <a:pt x="0" y="1803469"/>
                  </a:lnTo>
                  <a:lnTo>
                    <a:pt x="0" y="0"/>
                  </a:lnTo>
                  <a:lnTo>
                    <a:pt x="2650545" y="2702077"/>
                  </a:lnTo>
                  <a:lnTo>
                    <a:pt x="1766044" y="3603812"/>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2"/>
            <p:cNvSpPr/>
            <p:nvPr/>
          </p:nvSpPr>
          <p:spPr>
            <a:xfrm>
              <a:off x="0" y="5103449"/>
              <a:ext cx="1720850" cy="1754505"/>
            </a:xfrm>
            <a:custGeom>
              <a:rect b="b" l="l" r="r" t="t"/>
              <a:pathLst>
                <a:path extrusionOk="0" h="1754504" w="1720850">
                  <a:moveTo>
                    <a:pt x="1720794" y="1754157"/>
                  </a:moveTo>
                  <a:lnTo>
                    <a:pt x="0" y="1754157"/>
                  </a:lnTo>
                  <a:lnTo>
                    <a:pt x="0" y="0"/>
                  </a:lnTo>
                  <a:lnTo>
                    <a:pt x="1720794" y="1754157"/>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2"/>
            <p:cNvSpPr/>
            <p:nvPr/>
          </p:nvSpPr>
          <p:spPr>
            <a:xfrm>
              <a:off x="1809101" y="5099427"/>
              <a:ext cx="3453129" cy="1758314"/>
            </a:xfrm>
            <a:custGeom>
              <a:rect b="b" l="l" r="r" t="t"/>
              <a:pathLst>
                <a:path extrusionOk="0" h="1758315" w="3453129">
                  <a:moveTo>
                    <a:pt x="3452545" y="1758178"/>
                  </a:moveTo>
                  <a:lnTo>
                    <a:pt x="0" y="1758178"/>
                  </a:lnTo>
                  <a:lnTo>
                    <a:pt x="1727039" y="0"/>
                  </a:lnTo>
                  <a:lnTo>
                    <a:pt x="3452545" y="1758178"/>
                  </a:lnTo>
                  <a:close/>
                </a:path>
              </a:pathLst>
            </a:custGeom>
            <a:solidFill>
              <a:srgbClr val="F7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5" name="Google Shape;115;p2"/>
          <p:cNvSpPr txBox="1"/>
          <p:nvPr/>
        </p:nvSpPr>
        <p:spPr>
          <a:xfrm>
            <a:off x="3556086" y="449667"/>
            <a:ext cx="4701914" cy="505267"/>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lang="en-US" sz="3200">
                <a:solidFill>
                  <a:schemeClr val="dk1"/>
                </a:solidFill>
                <a:latin typeface="Maven Pro"/>
                <a:ea typeface="Maven Pro"/>
                <a:cs typeface="Maven Pro"/>
                <a:sym typeface="Maven Pro"/>
              </a:rPr>
              <a:t>TECH STACK</a:t>
            </a:r>
            <a:endParaRPr sz="3200">
              <a:solidFill>
                <a:schemeClr val="dk1"/>
              </a:solidFill>
              <a:latin typeface="Maven Pro"/>
              <a:ea typeface="Maven Pro"/>
              <a:cs typeface="Maven Pro"/>
              <a:sym typeface="Maven Pro"/>
            </a:endParaRPr>
          </a:p>
        </p:txBody>
      </p:sp>
      <p:sp>
        <p:nvSpPr>
          <p:cNvPr id="116" name="Google Shape;116;p2"/>
          <p:cNvSpPr txBox="1"/>
          <p:nvPr/>
        </p:nvSpPr>
        <p:spPr>
          <a:xfrm>
            <a:off x="367462" y="2400850"/>
            <a:ext cx="3750000" cy="1523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202124"/>
                </a:solidFill>
                <a:latin typeface="Maven Pro"/>
                <a:ea typeface="Maven Pro"/>
                <a:cs typeface="Maven Pro"/>
                <a:sym typeface="Maven Pro"/>
              </a:rPr>
              <a:t>Javascript</a:t>
            </a:r>
            <a:endParaRPr b="1" i="0" sz="1800">
              <a:solidFill>
                <a:srgbClr val="202124"/>
              </a:solidFill>
              <a:latin typeface="Maven Pro"/>
              <a:ea typeface="Maven Pro"/>
              <a:cs typeface="Maven Pro"/>
              <a:sym typeface="Maven Pro"/>
            </a:endParaRPr>
          </a:p>
          <a:p>
            <a:pPr indent="-177800" lvl="0" marL="171450" marR="0" rtl="0" algn="l">
              <a:spcBef>
                <a:spcPts val="0"/>
              </a:spcBef>
              <a:spcAft>
                <a:spcPts val="0"/>
              </a:spcAft>
              <a:buClr>
                <a:srgbClr val="202124"/>
              </a:buClr>
              <a:buSzPts val="1500"/>
              <a:buChar char="•"/>
            </a:pPr>
            <a:r>
              <a:rPr lang="en-US" sz="1500">
                <a:solidFill>
                  <a:srgbClr val="202124"/>
                </a:solidFill>
                <a:latin typeface="Maven Pro"/>
                <a:ea typeface="Maven Pro"/>
                <a:cs typeface="Maven Pro"/>
                <a:sym typeface="Maven Pro"/>
              </a:rPr>
              <a:t>Is an object oriented computer language.</a:t>
            </a:r>
            <a:endParaRPr i="0" sz="1500">
              <a:solidFill>
                <a:srgbClr val="202124"/>
              </a:solidFill>
              <a:latin typeface="Maven Pro"/>
              <a:ea typeface="Maven Pro"/>
              <a:cs typeface="Maven Pro"/>
              <a:sym typeface="Maven Pro"/>
            </a:endParaRPr>
          </a:p>
          <a:p>
            <a:pPr indent="-177800" lvl="0" marL="171450" marR="0" rtl="0" algn="l">
              <a:spcBef>
                <a:spcPts val="0"/>
              </a:spcBef>
              <a:spcAft>
                <a:spcPts val="0"/>
              </a:spcAft>
              <a:buClr>
                <a:srgbClr val="202124"/>
              </a:buClr>
              <a:buSzPts val="1500"/>
              <a:buChar char="•"/>
            </a:pPr>
            <a:r>
              <a:rPr lang="en-US" sz="1500">
                <a:solidFill>
                  <a:srgbClr val="202124"/>
                </a:solidFill>
                <a:latin typeface="Maven Pro"/>
                <a:ea typeface="Maven Pro"/>
                <a:cs typeface="Maven Pro"/>
                <a:sym typeface="Maven Pro"/>
              </a:rPr>
              <a:t>T</a:t>
            </a:r>
            <a:r>
              <a:rPr i="0" lang="en-US" sz="1500">
                <a:solidFill>
                  <a:srgbClr val="202124"/>
                </a:solidFill>
                <a:latin typeface="Maven Pro"/>
                <a:ea typeface="Maven Pro"/>
                <a:cs typeface="Maven Pro"/>
                <a:sym typeface="Maven Pro"/>
              </a:rPr>
              <a:t>o create dynamic and interactive web content.</a:t>
            </a:r>
            <a:endParaRPr sz="1500"/>
          </a:p>
          <a:p>
            <a:pPr indent="-177800" lvl="0" marL="1714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To provide functionality to Vastavik.</a:t>
            </a:r>
            <a:endParaRPr sz="1500">
              <a:solidFill>
                <a:schemeClr val="dk1"/>
              </a:solidFill>
              <a:latin typeface="Calibri"/>
              <a:ea typeface="Calibri"/>
              <a:cs typeface="Calibri"/>
              <a:sym typeface="Calibri"/>
            </a:endParaRPr>
          </a:p>
        </p:txBody>
      </p:sp>
      <p:sp>
        <p:nvSpPr>
          <p:cNvPr id="117" name="Google Shape;117;p2"/>
          <p:cNvSpPr txBox="1"/>
          <p:nvPr/>
        </p:nvSpPr>
        <p:spPr>
          <a:xfrm>
            <a:off x="4350113" y="2400850"/>
            <a:ext cx="3750000" cy="1523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Maven Pro"/>
                <a:ea typeface="Maven Pro"/>
                <a:cs typeface="Maven Pro"/>
                <a:sym typeface="Maven Pro"/>
              </a:rPr>
              <a:t>HTML5</a:t>
            </a:r>
            <a:endParaRPr sz="18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Revision of the Hypertext Markup Language.</a:t>
            </a:r>
            <a:endParaRPr sz="15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It is platform independent.</a:t>
            </a:r>
            <a:endParaRPr sz="15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Creates the contents and appearance of Vastavik.</a:t>
            </a:r>
            <a:endParaRPr sz="1500"/>
          </a:p>
        </p:txBody>
      </p:sp>
      <p:sp>
        <p:nvSpPr>
          <p:cNvPr id="118" name="Google Shape;118;p2"/>
          <p:cNvSpPr txBox="1"/>
          <p:nvPr/>
        </p:nvSpPr>
        <p:spPr>
          <a:xfrm>
            <a:off x="8273075" y="2400850"/>
            <a:ext cx="3750000" cy="1523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Maven Pro"/>
                <a:ea typeface="Maven Pro"/>
                <a:cs typeface="Maven Pro"/>
                <a:sym typeface="Maven Pro"/>
              </a:rPr>
              <a:t>CSS 3</a:t>
            </a:r>
            <a:endParaRPr sz="18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Iteration of the CSS standards.</a:t>
            </a:r>
            <a:endParaRPr sz="15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Customization of </a:t>
            </a:r>
            <a:r>
              <a:rPr lang="en-US" sz="1500">
                <a:solidFill>
                  <a:schemeClr val="dk1"/>
                </a:solidFill>
                <a:latin typeface="Maven Pro"/>
                <a:ea typeface="Maven Pro"/>
                <a:cs typeface="Maven Pro"/>
                <a:sym typeface="Maven Pro"/>
              </a:rPr>
              <a:t>web pages</a:t>
            </a:r>
            <a:r>
              <a:rPr lang="en-US" sz="1500">
                <a:solidFill>
                  <a:schemeClr val="dk1"/>
                </a:solidFill>
                <a:latin typeface="Maven Pro"/>
                <a:ea typeface="Maven Pro"/>
                <a:cs typeface="Maven Pro"/>
                <a:sym typeface="Maven Pro"/>
              </a:rPr>
              <a:t> .</a:t>
            </a:r>
            <a:endParaRPr sz="15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Controls Vastavik’s appearance.</a:t>
            </a:r>
            <a:endParaRPr sz="1500">
              <a:solidFill>
                <a:schemeClr val="dk1"/>
              </a:solidFill>
              <a:latin typeface="Maven Pro"/>
              <a:ea typeface="Maven Pro"/>
              <a:cs typeface="Maven Pro"/>
              <a:sym typeface="Maven Pro"/>
            </a:endParaRPr>
          </a:p>
          <a:p>
            <a:pPr indent="-292100" lvl="0" marL="285750" marR="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Describes the presentation of Vastavik layout.</a:t>
            </a:r>
            <a:endParaRPr sz="1500">
              <a:solidFill>
                <a:schemeClr val="dk1"/>
              </a:solidFill>
              <a:latin typeface="Maven Pro"/>
              <a:ea typeface="Maven Pro"/>
              <a:cs typeface="Maven Pro"/>
              <a:sym typeface="Maven Pro"/>
            </a:endParaRPr>
          </a:p>
        </p:txBody>
      </p:sp>
      <p:pic>
        <p:nvPicPr>
          <p:cNvPr id="119" name="Google Shape;119;p2"/>
          <p:cNvPicPr preferRelativeResize="0"/>
          <p:nvPr/>
        </p:nvPicPr>
        <p:blipFill rotWithShape="1">
          <a:blip r:embed="rId3">
            <a:alphaModFix/>
          </a:blip>
          <a:srcRect b="7440" l="0" r="0" t="13036"/>
          <a:stretch/>
        </p:blipFill>
        <p:spPr>
          <a:xfrm>
            <a:off x="8095182" y="4213335"/>
            <a:ext cx="3966941" cy="1913220"/>
          </a:xfrm>
          <a:prstGeom prst="rect">
            <a:avLst/>
          </a:prstGeom>
          <a:noFill/>
          <a:ln>
            <a:noFill/>
          </a:ln>
        </p:spPr>
      </p:pic>
      <p:pic>
        <p:nvPicPr>
          <p:cNvPr id="120" name="Google Shape;120;p2"/>
          <p:cNvPicPr preferRelativeResize="0"/>
          <p:nvPr/>
        </p:nvPicPr>
        <p:blipFill rotWithShape="1">
          <a:blip r:embed="rId4">
            <a:alphaModFix/>
          </a:blip>
          <a:srcRect b="0" l="0" r="0" t="0"/>
          <a:stretch/>
        </p:blipFill>
        <p:spPr>
          <a:xfrm>
            <a:off x="4345043" y="4213335"/>
            <a:ext cx="3621278" cy="1913220"/>
          </a:xfrm>
          <a:prstGeom prst="rect">
            <a:avLst/>
          </a:prstGeom>
          <a:noFill/>
          <a:ln>
            <a:noFill/>
          </a:ln>
        </p:spPr>
      </p:pic>
      <p:pic>
        <p:nvPicPr>
          <p:cNvPr id="121" name="Google Shape;121;p2"/>
          <p:cNvPicPr preferRelativeResize="0"/>
          <p:nvPr/>
        </p:nvPicPr>
        <p:blipFill rotWithShape="1">
          <a:blip r:embed="rId5">
            <a:alphaModFix/>
          </a:blip>
          <a:srcRect b="8426" l="0" r="0" t="11378"/>
          <a:stretch/>
        </p:blipFill>
        <p:spPr>
          <a:xfrm>
            <a:off x="129896" y="4283248"/>
            <a:ext cx="4086283" cy="1843306"/>
          </a:xfrm>
          <a:prstGeom prst="rect">
            <a:avLst/>
          </a:prstGeom>
          <a:noFill/>
          <a:ln>
            <a:noFill/>
          </a:ln>
        </p:spPr>
      </p:pic>
      <p:pic>
        <p:nvPicPr>
          <p:cNvPr id="122" name="Google Shape;122;p2"/>
          <p:cNvPicPr preferRelativeResize="0"/>
          <p:nvPr/>
        </p:nvPicPr>
        <p:blipFill rotWithShape="1">
          <a:blip r:embed="rId6">
            <a:alphaModFix/>
          </a:blip>
          <a:srcRect b="0" l="0" r="0" t="0"/>
          <a:stretch/>
        </p:blipFill>
        <p:spPr>
          <a:xfrm>
            <a:off x="195436" y="273152"/>
            <a:ext cx="2197352" cy="858298"/>
          </a:xfrm>
          <a:prstGeom prst="rect">
            <a:avLst/>
          </a:prstGeom>
          <a:noFill/>
          <a:ln>
            <a:noFill/>
          </a:ln>
        </p:spPr>
      </p:pic>
      <p:pic>
        <p:nvPicPr>
          <p:cNvPr id="123" name="Google Shape;123;p2"/>
          <p:cNvPicPr preferRelativeResize="0"/>
          <p:nvPr/>
        </p:nvPicPr>
        <p:blipFill rotWithShape="1">
          <a:blip r:embed="rId7">
            <a:alphaModFix/>
          </a:blip>
          <a:srcRect b="70080" l="-1" r="-659" t="0"/>
          <a:stretch/>
        </p:blipFill>
        <p:spPr>
          <a:xfrm>
            <a:off x="3670949" y="1207572"/>
            <a:ext cx="4969503" cy="85829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grpSp>
        <p:nvGrpSpPr>
          <p:cNvPr id="128" name="Google Shape;128;p3"/>
          <p:cNvGrpSpPr/>
          <p:nvPr/>
        </p:nvGrpSpPr>
        <p:grpSpPr>
          <a:xfrm rot="10800000">
            <a:off x="8868707" y="-8211"/>
            <a:ext cx="3323293" cy="3244504"/>
            <a:chOff x="0" y="1495614"/>
            <a:chExt cx="5262230" cy="5362340"/>
          </a:xfrm>
        </p:grpSpPr>
        <p:sp>
          <p:nvSpPr>
            <p:cNvPr id="129" name="Google Shape;129;p3"/>
            <p:cNvSpPr/>
            <p:nvPr/>
          </p:nvSpPr>
          <p:spPr>
            <a:xfrm>
              <a:off x="0" y="1495614"/>
              <a:ext cx="2651125" cy="3604260"/>
            </a:xfrm>
            <a:custGeom>
              <a:rect b="b" l="l" r="r" t="t"/>
              <a:pathLst>
                <a:path extrusionOk="0" h="3604260" w="2651125">
                  <a:moveTo>
                    <a:pt x="1766044" y="3603812"/>
                  </a:moveTo>
                  <a:lnTo>
                    <a:pt x="0" y="1803469"/>
                  </a:lnTo>
                  <a:lnTo>
                    <a:pt x="0" y="0"/>
                  </a:lnTo>
                  <a:lnTo>
                    <a:pt x="2650545" y="2702077"/>
                  </a:lnTo>
                  <a:lnTo>
                    <a:pt x="1766044" y="3603812"/>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3"/>
            <p:cNvSpPr/>
            <p:nvPr/>
          </p:nvSpPr>
          <p:spPr>
            <a:xfrm>
              <a:off x="0" y="5103449"/>
              <a:ext cx="1720850" cy="1754505"/>
            </a:xfrm>
            <a:custGeom>
              <a:rect b="b" l="l" r="r" t="t"/>
              <a:pathLst>
                <a:path extrusionOk="0" h="1754504" w="1720850">
                  <a:moveTo>
                    <a:pt x="1720794" y="1754157"/>
                  </a:moveTo>
                  <a:lnTo>
                    <a:pt x="0" y="1754157"/>
                  </a:lnTo>
                  <a:lnTo>
                    <a:pt x="0" y="0"/>
                  </a:lnTo>
                  <a:lnTo>
                    <a:pt x="1720794" y="1754157"/>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3"/>
            <p:cNvSpPr/>
            <p:nvPr/>
          </p:nvSpPr>
          <p:spPr>
            <a:xfrm>
              <a:off x="1809101" y="5099427"/>
              <a:ext cx="3453129" cy="1758314"/>
            </a:xfrm>
            <a:custGeom>
              <a:rect b="b" l="l" r="r" t="t"/>
              <a:pathLst>
                <a:path extrusionOk="0" h="1758315" w="3453129">
                  <a:moveTo>
                    <a:pt x="3452545" y="1758178"/>
                  </a:moveTo>
                  <a:lnTo>
                    <a:pt x="0" y="1758178"/>
                  </a:lnTo>
                  <a:lnTo>
                    <a:pt x="1727039" y="0"/>
                  </a:lnTo>
                  <a:lnTo>
                    <a:pt x="3452545" y="1758178"/>
                  </a:lnTo>
                  <a:close/>
                </a:path>
              </a:pathLst>
            </a:custGeom>
            <a:solidFill>
              <a:srgbClr val="F7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2" name="Google Shape;132;p3"/>
          <p:cNvSpPr txBox="1"/>
          <p:nvPr/>
        </p:nvSpPr>
        <p:spPr>
          <a:xfrm>
            <a:off x="482277" y="2280311"/>
            <a:ext cx="3408000" cy="198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02124"/>
                </a:solidFill>
                <a:latin typeface="Maven Pro"/>
                <a:ea typeface="Maven Pro"/>
                <a:cs typeface="Maven Pro"/>
                <a:sym typeface="Maven Pro"/>
              </a:rPr>
              <a:t>Flask</a:t>
            </a:r>
            <a:endParaRPr b="1" i="0" sz="1800">
              <a:solidFill>
                <a:srgbClr val="202124"/>
              </a:solidFill>
              <a:latin typeface="Maven Pro"/>
              <a:ea typeface="Maven Pro"/>
              <a:cs typeface="Maven Pro"/>
              <a:sym typeface="Maven Pro"/>
            </a:endParaRPr>
          </a:p>
          <a:p>
            <a:pPr indent="-177800" lvl="0" marL="1714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Flask is a small and lightweight Python web framework.</a:t>
            </a:r>
            <a:endParaRPr sz="1500"/>
          </a:p>
          <a:p>
            <a:pPr indent="-177800" lvl="0" marL="1714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Flask comes packaged with the powerful Jinja templating language.</a:t>
            </a:r>
            <a:endParaRPr sz="1500"/>
          </a:p>
          <a:p>
            <a:pPr indent="-177800" lvl="0" marL="1714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Used for web framework and routing of URL in Vastavik.</a:t>
            </a:r>
            <a:endParaRPr sz="1500"/>
          </a:p>
        </p:txBody>
      </p:sp>
      <p:sp>
        <p:nvSpPr>
          <p:cNvPr id="133" name="Google Shape;133;p3"/>
          <p:cNvSpPr txBox="1"/>
          <p:nvPr/>
        </p:nvSpPr>
        <p:spPr>
          <a:xfrm>
            <a:off x="4114576" y="2280313"/>
            <a:ext cx="3777900" cy="198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Maven Pro"/>
                <a:ea typeface="Maven Pro"/>
                <a:cs typeface="Maven Pro"/>
                <a:sym typeface="Maven Pro"/>
              </a:rPr>
              <a:t>Python</a:t>
            </a:r>
            <a:endParaRPr sz="18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Is a high-level, interpreted, general-purpose programming language.</a:t>
            </a:r>
            <a:endParaRPr sz="15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Ability to create and manage data structures quickly.</a:t>
            </a:r>
            <a:endParaRPr sz="15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Used in database connectivity and </a:t>
            </a:r>
            <a:r>
              <a:rPr lang="en-US" sz="1500">
                <a:solidFill>
                  <a:schemeClr val="dk1"/>
                </a:solidFill>
                <a:latin typeface="Maven Pro"/>
                <a:ea typeface="Maven Pro"/>
                <a:cs typeface="Maven Pro"/>
                <a:sym typeface="Maven Pro"/>
              </a:rPr>
              <a:t>data processing</a:t>
            </a:r>
            <a:r>
              <a:rPr lang="en-US" sz="1500">
                <a:solidFill>
                  <a:schemeClr val="dk1"/>
                </a:solidFill>
                <a:latin typeface="Maven Pro"/>
                <a:ea typeface="Maven Pro"/>
                <a:cs typeface="Maven Pro"/>
                <a:sym typeface="Maven Pro"/>
              </a:rPr>
              <a:t> in Vastavik.</a:t>
            </a:r>
            <a:endParaRPr sz="1500"/>
          </a:p>
        </p:txBody>
      </p:sp>
      <p:sp>
        <p:nvSpPr>
          <p:cNvPr id="134" name="Google Shape;134;p3"/>
          <p:cNvSpPr txBox="1"/>
          <p:nvPr/>
        </p:nvSpPr>
        <p:spPr>
          <a:xfrm>
            <a:off x="7892464" y="2373560"/>
            <a:ext cx="3528900" cy="198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Maven Pro"/>
                <a:ea typeface="Maven Pro"/>
                <a:cs typeface="Maven Pro"/>
                <a:sym typeface="Maven Pro"/>
              </a:rPr>
              <a:t>Jinja</a:t>
            </a:r>
            <a:endParaRPr sz="18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Jinja is a web template engine for the Python programming language.</a:t>
            </a:r>
            <a:endParaRPr sz="15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Data passing from Python to HTML.</a:t>
            </a:r>
            <a:endParaRPr sz="15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Complete data parsing is done in the backend of Vastavik.</a:t>
            </a:r>
            <a:endParaRPr sz="1500"/>
          </a:p>
        </p:txBody>
      </p:sp>
      <p:pic>
        <p:nvPicPr>
          <p:cNvPr id="135" name="Google Shape;135;p3"/>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pic>
        <p:nvPicPr>
          <p:cNvPr id="136" name="Google Shape;136;p3"/>
          <p:cNvPicPr preferRelativeResize="0"/>
          <p:nvPr/>
        </p:nvPicPr>
        <p:blipFill rotWithShape="1">
          <a:blip r:embed="rId4">
            <a:alphaModFix/>
          </a:blip>
          <a:srcRect b="32768" l="0" r="0" t="35905"/>
          <a:stretch/>
        </p:blipFill>
        <p:spPr>
          <a:xfrm>
            <a:off x="3588111" y="1146637"/>
            <a:ext cx="5015788" cy="934421"/>
          </a:xfrm>
          <a:prstGeom prst="rect">
            <a:avLst/>
          </a:prstGeom>
          <a:noFill/>
          <a:ln>
            <a:noFill/>
          </a:ln>
        </p:spPr>
      </p:pic>
      <p:sp>
        <p:nvSpPr>
          <p:cNvPr id="137" name="Google Shape;137;p3"/>
          <p:cNvSpPr txBox="1"/>
          <p:nvPr/>
        </p:nvSpPr>
        <p:spPr>
          <a:xfrm>
            <a:off x="3556086" y="449667"/>
            <a:ext cx="4701914" cy="505267"/>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lang="en-US" sz="3200">
                <a:solidFill>
                  <a:schemeClr val="dk1"/>
                </a:solidFill>
                <a:latin typeface="Maven Pro"/>
                <a:ea typeface="Maven Pro"/>
                <a:cs typeface="Maven Pro"/>
                <a:sym typeface="Maven Pro"/>
              </a:rPr>
              <a:t>TECH STACK</a:t>
            </a:r>
            <a:endParaRPr sz="3200">
              <a:solidFill>
                <a:schemeClr val="dk1"/>
              </a:solidFill>
              <a:latin typeface="Maven Pro"/>
              <a:ea typeface="Maven Pro"/>
              <a:cs typeface="Maven Pro"/>
              <a:sym typeface="Maven Pro"/>
            </a:endParaRPr>
          </a:p>
        </p:txBody>
      </p:sp>
      <p:pic>
        <p:nvPicPr>
          <p:cNvPr id="138" name="Google Shape;138;p3"/>
          <p:cNvPicPr preferRelativeResize="0"/>
          <p:nvPr/>
        </p:nvPicPr>
        <p:blipFill>
          <a:blip r:embed="rId5">
            <a:alphaModFix/>
          </a:blip>
          <a:stretch>
            <a:fillRect/>
          </a:stretch>
        </p:blipFill>
        <p:spPr>
          <a:xfrm>
            <a:off x="251813" y="4558525"/>
            <a:ext cx="3777902" cy="1992750"/>
          </a:xfrm>
          <a:prstGeom prst="rect">
            <a:avLst/>
          </a:prstGeom>
          <a:noFill/>
          <a:ln>
            <a:noFill/>
          </a:ln>
        </p:spPr>
      </p:pic>
      <p:pic>
        <p:nvPicPr>
          <p:cNvPr id="139" name="Google Shape;139;p3"/>
          <p:cNvPicPr preferRelativeResize="0"/>
          <p:nvPr/>
        </p:nvPicPr>
        <p:blipFill>
          <a:blip r:embed="rId6">
            <a:alphaModFix/>
          </a:blip>
          <a:stretch>
            <a:fillRect/>
          </a:stretch>
        </p:blipFill>
        <p:spPr>
          <a:xfrm>
            <a:off x="7948113" y="4558525"/>
            <a:ext cx="3992074" cy="1992751"/>
          </a:xfrm>
          <a:prstGeom prst="rect">
            <a:avLst/>
          </a:prstGeom>
          <a:noFill/>
          <a:ln>
            <a:noFill/>
          </a:ln>
        </p:spPr>
      </p:pic>
      <p:pic>
        <p:nvPicPr>
          <p:cNvPr id="140" name="Google Shape;140;p3"/>
          <p:cNvPicPr preferRelativeResize="0"/>
          <p:nvPr/>
        </p:nvPicPr>
        <p:blipFill>
          <a:blip r:embed="rId7">
            <a:alphaModFix/>
          </a:blip>
          <a:stretch>
            <a:fillRect/>
          </a:stretch>
        </p:blipFill>
        <p:spPr>
          <a:xfrm>
            <a:off x="4169063" y="4562049"/>
            <a:ext cx="3639696" cy="1985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p4"/>
          <p:cNvGrpSpPr/>
          <p:nvPr/>
        </p:nvGrpSpPr>
        <p:grpSpPr>
          <a:xfrm rot="10800000">
            <a:off x="9052777" y="-192378"/>
            <a:ext cx="3323098" cy="3244752"/>
            <a:chOff x="0" y="1495614"/>
            <a:chExt cx="5262230" cy="5362340"/>
          </a:xfrm>
        </p:grpSpPr>
        <p:sp>
          <p:nvSpPr>
            <p:cNvPr id="146" name="Google Shape;146;p4"/>
            <p:cNvSpPr/>
            <p:nvPr/>
          </p:nvSpPr>
          <p:spPr>
            <a:xfrm>
              <a:off x="0" y="1495614"/>
              <a:ext cx="2651125" cy="3604260"/>
            </a:xfrm>
            <a:custGeom>
              <a:rect b="b" l="l" r="r" t="t"/>
              <a:pathLst>
                <a:path extrusionOk="0" h="3604260" w="2651125">
                  <a:moveTo>
                    <a:pt x="1766044" y="3603812"/>
                  </a:moveTo>
                  <a:lnTo>
                    <a:pt x="0" y="1803469"/>
                  </a:lnTo>
                  <a:lnTo>
                    <a:pt x="0" y="0"/>
                  </a:lnTo>
                  <a:lnTo>
                    <a:pt x="2650545" y="2702077"/>
                  </a:lnTo>
                  <a:lnTo>
                    <a:pt x="1766044" y="3603812"/>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4"/>
            <p:cNvSpPr/>
            <p:nvPr/>
          </p:nvSpPr>
          <p:spPr>
            <a:xfrm>
              <a:off x="0" y="5103449"/>
              <a:ext cx="1720850" cy="1754505"/>
            </a:xfrm>
            <a:custGeom>
              <a:rect b="b" l="l" r="r" t="t"/>
              <a:pathLst>
                <a:path extrusionOk="0" h="1754504" w="1720850">
                  <a:moveTo>
                    <a:pt x="1720794" y="1754157"/>
                  </a:moveTo>
                  <a:lnTo>
                    <a:pt x="0" y="1754157"/>
                  </a:lnTo>
                  <a:lnTo>
                    <a:pt x="0" y="0"/>
                  </a:lnTo>
                  <a:lnTo>
                    <a:pt x="1720794" y="1754157"/>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4"/>
            <p:cNvSpPr/>
            <p:nvPr/>
          </p:nvSpPr>
          <p:spPr>
            <a:xfrm>
              <a:off x="1809101" y="5099427"/>
              <a:ext cx="3453129" cy="1758314"/>
            </a:xfrm>
            <a:custGeom>
              <a:rect b="b" l="l" r="r" t="t"/>
              <a:pathLst>
                <a:path extrusionOk="0" h="1758315" w="3453129">
                  <a:moveTo>
                    <a:pt x="3452545" y="1758178"/>
                  </a:moveTo>
                  <a:lnTo>
                    <a:pt x="0" y="1758178"/>
                  </a:lnTo>
                  <a:lnTo>
                    <a:pt x="1727039" y="0"/>
                  </a:lnTo>
                  <a:lnTo>
                    <a:pt x="3452545" y="1758178"/>
                  </a:lnTo>
                  <a:close/>
                </a:path>
              </a:pathLst>
            </a:custGeom>
            <a:solidFill>
              <a:srgbClr val="F7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9" name="Google Shape;149;p4"/>
          <p:cNvSpPr txBox="1"/>
          <p:nvPr/>
        </p:nvSpPr>
        <p:spPr>
          <a:xfrm>
            <a:off x="493952" y="2042748"/>
            <a:ext cx="3408000" cy="198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202124"/>
                </a:solidFill>
                <a:latin typeface="Maven Pro"/>
                <a:ea typeface="Maven Pro"/>
                <a:cs typeface="Maven Pro"/>
                <a:sym typeface="Maven Pro"/>
              </a:rPr>
              <a:t>P</a:t>
            </a:r>
            <a:r>
              <a:rPr b="1" lang="en-US" sz="1800">
                <a:solidFill>
                  <a:srgbClr val="202124"/>
                </a:solidFill>
                <a:latin typeface="Maven Pro"/>
                <a:ea typeface="Maven Pro"/>
                <a:cs typeface="Maven Pro"/>
                <a:sym typeface="Maven Pro"/>
              </a:rPr>
              <a:t>lotly</a:t>
            </a:r>
            <a:endParaRPr b="1" i="0" sz="1800">
              <a:solidFill>
                <a:srgbClr val="202124"/>
              </a:solidFill>
              <a:latin typeface="Maven Pro"/>
              <a:ea typeface="Maven Pro"/>
              <a:cs typeface="Maven Pro"/>
              <a:sym typeface="Maven Pro"/>
            </a:endParaRPr>
          </a:p>
          <a:p>
            <a:pPr indent="-177800" lvl="0" marL="1714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The plotly Python is an interactive, open-source plotting library.</a:t>
            </a:r>
            <a:endParaRPr sz="1500"/>
          </a:p>
          <a:p>
            <a:pPr indent="-177800" lvl="0" marL="1714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Allows users to improve the visualization experience.</a:t>
            </a:r>
            <a:endParaRPr sz="1500"/>
          </a:p>
          <a:p>
            <a:pPr indent="-177800" lvl="0" marL="1714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Ideal for building and deploying data apps with customized user interfaces.</a:t>
            </a:r>
            <a:endParaRPr sz="1500"/>
          </a:p>
        </p:txBody>
      </p:sp>
      <p:sp>
        <p:nvSpPr>
          <p:cNvPr id="150" name="Google Shape;150;p4"/>
          <p:cNvSpPr txBox="1"/>
          <p:nvPr/>
        </p:nvSpPr>
        <p:spPr>
          <a:xfrm>
            <a:off x="4233000" y="2105175"/>
            <a:ext cx="3528900" cy="1985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Maven Pro"/>
                <a:ea typeface="Maven Pro"/>
                <a:cs typeface="Maven Pro"/>
                <a:sym typeface="Maven Pro"/>
              </a:rPr>
              <a:t>Instagram</a:t>
            </a:r>
            <a:endParaRPr sz="18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The instagram API allows users to use app to manage their presence on instagram.</a:t>
            </a:r>
            <a:endParaRPr sz="1500"/>
          </a:p>
          <a:p>
            <a:pPr indent="-292100" lvl="0" marL="285750" marR="0" rtl="0" algn="l">
              <a:spcBef>
                <a:spcPts val="0"/>
              </a:spcBef>
              <a:spcAft>
                <a:spcPts val="0"/>
              </a:spcAft>
              <a:buClr>
                <a:schemeClr val="dk1"/>
              </a:buClr>
              <a:buSzPts val="1500"/>
              <a:buChar char="•"/>
            </a:pPr>
            <a:r>
              <a:rPr lang="en-US" sz="1500">
                <a:solidFill>
                  <a:schemeClr val="dk1"/>
                </a:solidFill>
                <a:latin typeface="Maven Pro"/>
                <a:ea typeface="Maven Pro"/>
                <a:cs typeface="Maven Pro"/>
                <a:sym typeface="Maven Pro"/>
              </a:rPr>
              <a:t>This api is intended for user’s insight into, and full control over all of their social media interactions.</a:t>
            </a:r>
            <a:endParaRPr sz="1500"/>
          </a:p>
        </p:txBody>
      </p:sp>
      <p:sp>
        <p:nvSpPr>
          <p:cNvPr id="151" name="Google Shape;151;p4"/>
          <p:cNvSpPr txBox="1"/>
          <p:nvPr/>
        </p:nvSpPr>
        <p:spPr>
          <a:xfrm>
            <a:off x="8169139" y="2158261"/>
            <a:ext cx="35289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Maven Pro"/>
                <a:ea typeface="Maven Pro"/>
                <a:cs typeface="Maven Pro"/>
                <a:sym typeface="Maven Pro"/>
              </a:rPr>
              <a:t>Visualization</a:t>
            </a:r>
            <a:endParaRPr sz="1800"/>
          </a:p>
          <a:p>
            <a:pPr indent="-292100" lvl="0" marL="285750" marR="0" rtl="0" algn="l">
              <a:spcBef>
                <a:spcPts val="0"/>
              </a:spcBef>
              <a:spcAft>
                <a:spcPts val="0"/>
              </a:spcAft>
              <a:buClr>
                <a:schemeClr val="dk1"/>
              </a:buClr>
              <a:buSzPts val="1500"/>
              <a:buChar char="•"/>
            </a:pPr>
            <a:r>
              <a:rPr i="0" lang="en-US" sz="1500">
                <a:solidFill>
                  <a:schemeClr val="dk1"/>
                </a:solidFill>
                <a:latin typeface="Maven Pro"/>
                <a:ea typeface="Maven Pro"/>
                <a:cs typeface="Maven Pro"/>
                <a:sym typeface="Maven Pro"/>
              </a:rPr>
              <a:t>Comprehend vast amounts of data </a:t>
            </a:r>
            <a:endParaRPr sz="1500"/>
          </a:p>
          <a:p>
            <a:pPr indent="0" lvl="0" marL="0" marR="0" rtl="0" algn="l">
              <a:spcBef>
                <a:spcPts val="0"/>
              </a:spcBef>
              <a:spcAft>
                <a:spcPts val="0"/>
              </a:spcAft>
              <a:buNone/>
            </a:pPr>
            <a:r>
              <a:rPr i="0" lang="en-US" sz="1500">
                <a:solidFill>
                  <a:schemeClr val="dk1"/>
                </a:solidFill>
                <a:latin typeface="Maven Pro"/>
                <a:ea typeface="Maven Pro"/>
                <a:cs typeface="Maven Pro"/>
                <a:sym typeface="Maven Pro"/>
              </a:rPr>
              <a:t>      at a glance and in a better way.</a:t>
            </a:r>
            <a:endParaRPr sz="1500"/>
          </a:p>
          <a:p>
            <a:pPr indent="-292100" lvl="0" marL="285750" marR="0" rtl="0" algn="l">
              <a:spcBef>
                <a:spcPts val="0"/>
              </a:spcBef>
              <a:spcAft>
                <a:spcPts val="0"/>
              </a:spcAft>
              <a:buClr>
                <a:schemeClr val="dk1"/>
              </a:buClr>
              <a:buSzPts val="1500"/>
              <a:buChar char="•"/>
            </a:pPr>
            <a:r>
              <a:rPr i="0" lang="en-US" sz="1500">
                <a:solidFill>
                  <a:schemeClr val="dk1"/>
                </a:solidFill>
                <a:latin typeface="Maven Pro"/>
                <a:ea typeface="Maven Pro"/>
                <a:cs typeface="Maven Pro"/>
                <a:sym typeface="Maven Pro"/>
              </a:rPr>
              <a:t>Measure its impact on the business and communicates the insight visually to internal and external audiences.</a:t>
            </a:r>
            <a:endParaRPr sz="1500"/>
          </a:p>
        </p:txBody>
      </p:sp>
      <p:pic>
        <p:nvPicPr>
          <p:cNvPr id="152" name="Google Shape;152;p4"/>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sp>
        <p:nvSpPr>
          <p:cNvPr id="153" name="Google Shape;153;p4"/>
          <p:cNvSpPr txBox="1"/>
          <p:nvPr/>
        </p:nvSpPr>
        <p:spPr>
          <a:xfrm>
            <a:off x="3556086" y="449667"/>
            <a:ext cx="4701914" cy="505267"/>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lang="en-US" sz="3200">
                <a:solidFill>
                  <a:schemeClr val="dk1"/>
                </a:solidFill>
                <a:latin typeface="Maven Pro"/>
                <a:ea typeface="Maven Pro"/>
                <a:cs typeface="Maven Pro"/>
                <a:sym typeface="Maven Pro"/>
              </a:rPr>
              <a:t>TECH STACK</a:t>
            </a:r>
            <a:endParaRPr sz="3200">
              <a:solidFill>
                <a:schemeClr val="dk1"/>
              </a:solidFill>
              <a:latin typeface="Maven Pro"/>
              <a:ea typeface="Maven Pro"/>
              <a:cs typeface="Maven Pro"/>
              <a:sym typeface="Maven Pro"/>
            </a:endParaRPr>
          </a:p>
        </p:txBody>
      </p:sp>
      <p:pic>
        <p:nvPicPr>
          <p:cNvPr id="154" name="Google Shape;154;p4"/>
          <p:cNvPicPr preferRelativeResize="0"/>
          <p:nvPr/>
        </p:nvPicPr>
        <p:blipFill rotWithShape="1">
          <a:blip r:embed="rId4">
            <a:alphaModFix/>
          </a:blip>
          <a:srcRect b="0" l="-1" r="789" t="74526"/>
          <a:stretch/>
        </p:blipFill>
        <p:spPr>
          <a:xfrm>
            <a:off x="3684611" y="1172602"/>
            <a:ext cx="4791501" cy="714895"/>
          </a:xfrm>
          <a:prstGeom prst="rect">
            <a:avLst/>
          </a:prstGeom>
          <a:noFill/>
          <a:ln>
            <a:noFill/>
          </a:ln>
        </p:spPr>
      </p:pic>
      <p:pic>
        <p:nvPicPr>
          <p:cNvPr id="155" name="Google Shape;155;p4"/>
          <p:cNvPicPr preferRelativeResize="0"/>
          <p:nvPr/>
        </p:nvPicPr>
        <p:blipFill>
          <a:blip r:embed="rId5">
            <a:alphaModFix/>
          </a:blip>
          <a:stretch>
            <a:fillRect/>
          </a:stretch>
        </p:blipFill>
        <p:spPr>
          <a:xfrm>
            <a:off x="8082450" y="4300375"/>
            <a:ext cx="3824650" cy="2080825"/>
          </a:xfrm>
          <a:prstGeom prst="rect">
            <a:avLst/>
          </a:prstGeom>
          <a:noFill/>
          <a:ln>
            <a:noFill/>
          </a:ln>
        </p:spPr>
      </p:pic>
      <p:pic>
        <p:nvPicPr>
          <p:cNvPr id="156" name="Google Shape;156;p4"/>
          <p:cNvPicPr preferRelativeResize="0"/>
          <p:nvPr/>
        </p:nvPicPr>
        <p:blipFill>
          <a:blip r:embed="rId6">
            <a:alphaModFix/>
          </a:blip>
          <a:stretch>
            <a:fillRect/>
          </a:stretch>
        </p:blipFill>
        <p:spPr>
          <a:xfrm>
            <a:off x="493950" y="4300375"/>
            <a:ext cx="3699250" cy="2080828"/>
          </a:xfrm>
          <a:prstGeom prst="rect">
            <a:avLst/>
          </a:prstGeom>
          <a:noFill/>
          <a:ln>
            <a:noFill/>
          </a:ln>
        </p:spPr>
      </p:pic>
      <p:pic>
        <p:nvPicPr>
          <p:cNvPr id="157" name="Google Shape;157;p4"/>
          <p:cNvPicPr preferRelativeResize="0"/>
          <p:nvPr/>
        </p:nvPicPr>
        <p:blipFill>
          <a:blip r:embed="rId7">
            <a:alphaModFix/>
          </a:blip>
          <a:stretch>
            <a:fillRect/>
          </a:stretch>
        </p:blipFill>
        <p:spPr>
          <a:xfrm>
            <a:off x="4288200" y="4300371"/>
            <a:ext cx="3699250" cy="20808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pSp>
        <p:nvGrpSpPr>
          <p:cNvPr id="162" name="Google Shape;162;p5"/>
          <p:cNvGrpSpPr/>
          <p:nvPr/>
        </p:nvGrpSpPr>
        <p:grpSpPr>
          <a:xfrm rot="10800000">
            <a:off x="8936785" y="-81"/>
            <a:ext cx="3255215" cy="3587942"/>
            <a:chOff x="0" y="1495614"/>
            <a:chExt cx="5262230" cy="5362340"/>
          </a:xfrm>
        </p:grpSpPr>
        <p:sp>
          <p:nvSpPr>
            <p:cNvPr id="163" name="Google Shape;163;p5"/>
            <p:cNvSpPr/>
            <p:nvPr/>
          </p:nvSpPr>
          <p:spPr>
            <a:xfrm>
              <a:off x="0" y="1495614"/>
              <a:ext cx="2651125" cy="3604260"/>
            </a:xfrm>
            <a:custGeom>
              <a:rect b="b" l="l" r="r" t="t"/>
              <a:pathLst>
                <a:path extrusionOk="0" h="3604260" w="2651125">
                  <a:moveTo>
                    <a:pt x="1766044" y="3603812"/>
                  </a:moveTo>
                  <a:lnTo>
                    <a:pt x="0" y="1803469"/>
                  </a:lnTo>
                  <a:lnTo>
                    <a:pt x="0" y="0"/>
                  </a:lnTo>
                  <a:lnTo>
                    <a:pt x="2650545" y="2702077"/>
                  </a:lnTo>
                  <a:lnTo>
                    <a:pt x="1766044" y="3603812"/>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 name="Google Shape;164;p5"/>
            <p:cNvSpPr/>
            <p:nvPr/>
          </p:nvSpPr>
          <p:spPr>
            <a:xfrm>
              <a:off x="0" y="5103449"/>
              <a:ext cx="1720850" cy="1754505"/>
            </a:xfrm>
            <a:custGeom>
              <a:rect b="b" l="l" r="r" t="t"/>
              <a:pathLst>
                <a:path extrusionOk="0" h="1754504" w="1720850">
                  <a:moveTo>
                    <a:pt x="1720794" y="1754157"/>
                  </a:moveTo>
                  <a:lnTo>
                    <a:pt x="0" y="1754157"/>
                  </a:lnTo>
                  <a:lnTo>
                    <a:pt x="0" y="0"/>
                  </a:lnTo>
                  <a:lnTo>
                    <a:pt x="1720794" y="1754157"/>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5"/>
            <p:cNvSpPr/>
            <p:nvPr/>
          </p:nvSpPr>
          <p:spPr>
            <a:xfrm>
              <a:off x="1809101" y="5099427"/>
              <a:ext cx="3453129" cy="1758314"/>
            </a:xfrm>
            <a:custGeom>
              <a:rect b="b" l="l" r="r" t="t"/>
              <a:pathLst>
                <a:path extrusionOk="0" h="1758315" w="3453129">
                  <a:moveTo>
                    <a:pt x="3452545" y="1758178"/>
                  </a:moveTo>
                  <a:lnTo>
                    <a:pt x="0" y="1758178"/>
                  </a:lnTo>
                  <a:lnTo>
                    <a:pt x="1727039" y="0"/>
                  </a:lnTo>
                  <a:lnTo>
                    <a:pt x="3452545" y="1758178"/>
                  </a:lnTo>
                  <a:close/>
                </a:path>
              </a:pathLst>
            </a:custGeom>
            <a:solidFill>
              <a:srgbClr val="F7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66" name="Google Shape;166;p5"/>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sp>
        <p:nvSpPr>
          <p:cNvPr id="167" name="Google Shape;167;p5"/>
          <p:cNvSpPr txBox="1"/>
          <p:nvPr/>
        </p:nvSpPr>
        <p:spPr>
          <a:xfrm>
            <a:off x="5605450" y="4690225"/>
            <a:ext cx="2290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Calibri"/>
                <a:ea typeface="Calibri"/>
                <a:cs typeface="Calibri"/>
                <a:sym typeface="Calibri"/>
              </a:rPr>
              <a:t> </a:t>
            </a:r>
            <a:r>
              <a:rPr b="1" lang="en-US">
                <a:latin typeface="Calibri"/>
                <a:ea typeface="Calibri"/>
                <a:cs typeface="Calibri"/>
                <a:sym typeface="Calibri"/>
              </a:rPr>
              <a:t>  </a:t>
            </a:r>
            <a:r>
              <a:rPr b="1" lang="en-US">
                <a:latin typeface="Maven Pro"/>
                <a:ea typeface="Maven Pro"/>
                <a:cs typeface="Maven Pro"/>
                <a:sym typeface="Maven Pro"/>
              </a:rPr>
              <a:t> </a:t>
            </a:r>
            <a:r>
              <a:rPr b="1" lang="en-US" sz="1800">
                <a:latin typeface="Maven Pro"/>
                <a:ea typeface="Maven Pro"/>
                <a:cs typeface="Maven Pro"/>
                <a:sym typeface="Maven Pro"/>
              </a:rPr>
              <a:t>LOGIN:</a:t>
            </a:r>
            <a:endParaRPr b="1" sz="1800">
              <a:latin typeface="Maven Pro"/>
              <a:ea typeface="Maven Pro"/>
              <a:cs typeface="Maven Pro"/>
              <a:sym typeface="Maven Pro"/>
            </a:endParaRPr>
          </a:p>
        </p:txBody>
      </p:sp>
      <p:sp>
        <p:nvSpPr>
          <p:cNvPr id="168" name="Google Shape;168;p5"/>
          <p:cNvSpPr txBox="1"/>
          <p:nvPr/>
        </p:nvSpPr>
        <p:spPr>
          <a:xfrm>
            <a:off x="6259775" y="5175025"/>
            <a:ext cx="5199000" cy="18318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Maven Pro"/>
              <a:buChar char="●"/>
            </a:pPr>
            <a:r>
              <a:rPr lang="en-US" sz="1500">
                <a:solidFill>
                  <a:schemeClr val="dk1"/>
                </a:solidFill>
                <a:highlight>
                  <a:schemeClr val="lt1"/>
                </a:highlight>
                <a:latin typeface="Maven Pro"/>
                <a:ea typeface="Maven Pro"/>
                <a:cs typeface="Maven Pro"/>
                <a:sym typeface="Maven Pro"/>
              </a:rPr>
              <a:t>Login is a set of credentials used to gain access to an area required.</a:t>
            </a:r>
            <a:endParaRPr sz="1500">
              <a:solidFill>
                <a:schemeClr val="dk1"/>
              </a:solidFill>
              <a:highlight>
                <a:schemeClr val="lt1"/>
              </a:highlight>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latin typeface="Maven Pro"/>
                <a:ea typeface="Maven Pro"/>
                <a:cs typeface="Maven Pro"/>
                <a:sym typeface="Maven Pro"/>
              </a:rPr>
              <a:t>An entry </a:t>
            </a:r>
            <a:r>
              <a:rPr lang="en-US" sz="1500">
                <a:latin typeface="Maven Pro"/>
                <a:ea typeface="Maven Pro"/>
                <a:cs typeface="Maven Pro"/>
                <a:sym typeface="Maven Pro"/>
              </a:rPr>
              <a:t>t</a:t>
            </a:r>
            <a:r>
              <a:rPr lang="en-US" sz="1500">
                <a:solidFill>
                  <a:schemeClr val="dk1"/>
                </a:solidFill>
                <a:latin typeface="Maven Pro"/>
                <a:ea typeface="Maven Pro"/>
                <a:cs typeface="Maven Pro"/>
                <a:sym typeface="Maven Pro"/>
              </a:rPr>
              <a:t>o the dashboard that requires user identification and authenti</a:t>
            </a:r>
            <a:r>
              <a:rPr lang="en-US" sz="1500">
                <a:solidFill>
                  <a:schemeClr val="dk1"/>
                </a:solidFill>
                <a:latin typeface="Maven Pro"/>
                <a:ea typeface="Maven Pro"/>
                <a:cs typeface="Maven Pro"/>
                <a:sym typeface="Maven Pro"/>
              </a:rPr>
              <a:t>c</a:t>
            </a:r>
            <a:r>
              <a:rPr lang="en-US" sz="1500">
                <a:solidFill>
                  <a:schemeClr val="dk1"/>
                </a:solidFill>
                <a:latin typeface="Maven Pro"/>
                <a:ea typeface="Maven Pro"/>
                <a:cs typeface="Maven Pro"/>
                <a:sym typeface="Maven Pro"/>
              </a:rPr>
              <a:t>ation by a username and passwor</a:t>
            </a:r>
            <a:r>
              <a:rPr lang="en-US" sz="1500">
                <a:latin typeface="Maven Pro"/>
                <a:ea typeface="Maven Pro"/>
                <a:cs typeface="Maven Pro"/>
                <a:sym typeface="Maven Pro"/>
              </a:rPr>
              <a:t>d combination.</a:t>
            </a:r>
            <a:endParaRPr sz="1500">
              <a:latin typeface="Maven Pro"/>
              <a:ea typeface="Maven Pro"/>
              <a:cs typeface="Maven Pro"/>
              <a:sym typeface="Maven Pro"/>
            </a:endParaRPr>
          </a:p>
          <a:p>
            <a:pPr indent="0" lvl="0" marL="0" rtl="0" algn="l">
              <a:spcBef>
                <a:spcPts val="0"/>
              </a:spcBef>
              <a:spcAft>
                <a:spcPts val="0"/>
              </a:spcAft>
              <a:buNone/>
            </a:pPr>
            <a:r>
              <a:t/>
            </a:r>
            <a:endParaRPr sz="1600">
              <a:latin typeface="Maven Pro"/>
              <a:ea typeface="Maven Pro"/>
              <a:cs typeface="Maven Pro"/>
              <a:sym typeface="Maven Pro"/>
            </a:endParaRPr>
          </a:p>
          <a:p>
            <a:pPr indent="0" lvl="0" marL="0" rtl="0" algn="l">
              <a:spcBef>
                <a:spcPts val="0"/>
              </a:spcBef>
              <a:spcAft>
                <a:spcPts val="0"/>
              </a:spcAft>
              <a:buNone/>
            </a:pPr>
            <a:r>
              <a:t/>
            </a:r>
            <a:endParaRPr sz="1600">
              <a:latin typeface="Maven Pro"/>
              <a:ea typeface="Maven Pro"/>
              <a:cs typeface="Maven Pro"/>
              <a:sym typeface="Maven Pro"/>
            </a:endParaRPr>
          </a:p>
        </p:txBody>
      </p:sp>
      <p:sp>
        <p:nvSpPr>
          <p:cNvPr id="169" name="Google Shape;169;p5"/>
          <p:cNvSpPr txBox="1"/>
          <p:nvPr/>
        </p:nvSpPr>
        <p:spPr>
          <a:xfrm>
            <a:off x="733236" y="4751724"/>
            <a:ext cx="1404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Maven Pro"/>
                <a:ea typeface="Maven Pro"/>
                <a:cs typeface="Maven Pro"/>
                <a:sym typeface="Maven Pro"/>
              </a:rPr>
              <a:t>SIGNUP</a:t>
            </a:r>
            <a:r>
              <a:rPr b="1" lang="en-US" sz="1700">
                <a:latin typeface="Calibri"/>
                <a:ea typeface="Calibri"/>
                <a:cs typeface="Calibri"/>
                <a:sym typeface="Calibri"/>
              </a:rPr>
              <a:t>:</a:t>
            </a:r>
            <a:endParaRPr b="1" sz="1700">
              <a:latin typeface="Calibri"/>
              <a:ea typeface="Calibri"/>
              <a:cs typeface="Calibri"/>
              <a:sym typeface="Calibri"/>
            </a:endParaRPr>
          </a:p>
        </p:txBody>
      </p:sp>
      <p:sp>
        <p:nvSpPr>
          <p:cNvPr id="170" name="Google Shape;170;p5"/>
          <p:cNvSpPr txBox="1"/>
          <p:nvPr/>
        </p:nvSpPr>
        <p:spPr>
          <a:xfrm>
            <a:off x="1188375" y="5175025"/>
            <a:ext cx="4748700" cy="13698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Enable</a:t>
            </a:r>
            <a:r>
              <a:rPr lang="en-US" sz="1500">
                <a:latin typeface="Maven Pro"/>
                <a:ea typeface="Maven Pro"/>
                <a:cs typeface="Maven Pro"/>
                <a:sym typeface="Maven Pro"/>
              </a:rPr>
              <a:t>s user to independently register and gain access to the dashboard.</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Sign up can be done by Google,Facebook and Twitter accounts.</a:t>
            </a:r>
            <a:endParaRPr sz="1500">
              <a:latin typeface="Maven Pro"/>
              <a:ea typeface="Maven Pro"/>
              <a:cs typeface="Maven Pro"/>
              <a:sym typeface="Maven Pro"/>
            </a:endParaRPr>
          </a:p>
          <a:p>
            <a:pPr indent="0" lvl="0" marL="0" rtl="0" algn="l">
              <a:spcBef>
                <a:spcPts val="0"/>
              </a:spcBef>
              <a:spcAft>
                <a:spcPts val="0"/>
              </a:spcAft>
              <a:buNone/>
            </a:pPr>
            <a:r>
              <a:t/>
            </a:r>
            <a:endParaRPr sz="1700">
              <a:latin typeface="Calibri"/>
              <a:ea typeface="Calibri"/>
              <a:cs typeface="Calibri"/>
              <a:sym typeface="Calibri"/>
            </a:endParaRPr>
          </a:p>
        </p:txBody>
      </p:sp>
      <p:sp>
        <p:nvSpPr>
          <p:cNvPr id="171" name="Google Shape;171;p5"/>
          <p:cNvSpPr txBox="1"/>
          <p:nvPr/>
        </p:nvSpPr>
        <p:spPr>
          <a:xfrm>
            <a:off x="2697504" y="1131447"/>
            <a:ext cx="26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Maven Pro"/>
              <a:ea typeface="Maven Pro"/>
              <a:cs typeface="Maven Pro"/>
              <a:sym typeface="Maven Pro"/>
            </a:endParaRPr>
          </a:p>
        </p:txBody>
      </p:sp>
      <p:sp>
        <p:nvSpPr>
          <p:cNvPr id="172" name="Google Shape;172;p5"/>
          <p:cNvSpPr txBox="1"/>
          <p:nvPr/>
        </p:nvSpPr>
        <p:spPr>
          <a:xfrm>
            <a:off x="1421900" y="4774825"/>
            <a:ext cx="45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3" name="Google Shape;173;p5"/>
          <p:cNvSpPr txBox="1"/>
          <p:nvPr/>
        </p:nvSpPr>
        <p:spPr>
          <a:xfrm>
            <a:off x="6607425" y="4049875"/>
            <a:ext cx="49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74" name="Google Shape;174;p5"/>
          <p:cNvPicPr preferRelativeResize="0"/>
          <p:nvPr/>
        </p:nvPicPr>
        <p:blipFill>
          <a:blip r:embed="rId4">
            <a:alphaModFix/>
          </a:blip>
          <a:stretch>
            <a:fillRect/>
          </a:stretch>
        </p:blipFill>
        <p:spPr>
          <a:xfrm>
            <a:off x="2520477" y="1023825"/>
            <a:ext cx="2584062" cy="4116283"/>
          </a:xfrm>
          <a:prstGeom prst="rect">
            <a:avLst/>
          </a:prstGeom>
          <a:noFill/>
          <a:ln>
            <a:noFill/>
          </a:ln>
        </p:spPr>
      </p:pic>
      <p:pic>
        <p:nvPicPr>
          <p:cNvPr id="175" name="Google Shape;175;p5"/>
          <p:cNvPicPr preferRelativeResize="0"/>
          <p:nvPr/>
        </p:nvPicPr>
        <p:blipFill>
          <a:blip r:embed="rId5">
            <a:alphaModFix/>
          </a:blip>
          <a:stretch>
            <a:fillRect/>
          </a:stretch>
        </p:blipFill>
        <p:spPr>
          <a:xfrm>
            <a:off x="7019625" y="1061438"/>
            <a:ext cx="2654699" cy="40410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46458c37ba_3_11"/>
          <p:cNvSpPr txBox="1"/>
          <p:nvPr/>
        </p:nvSpPr>
        <p:spPr>
          <a:xfrm>
            <a:off x="1046625" y="3999638"/>
            <a:ext cx="350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Maven Pro"/>
                <a:ea typeface="Maven Pro"/>
                <a:cs typeface="Maven Pro"/>
                <a:sym typeface="Maven Pro"/>
              </a:rPr>
              <a:t>FORGOT PASSWORD:</a:t>
            </a:r>
            <a:endParaRPr b="1" sz="1800">
              <a:solidFill>
                <a:schemeClr val="dk1"/>
              </a:solidFill>
              <a:latin typeface="Maven Pro"/>
              <a:ea typeface="Maven Pro"/>
              <a:cs typeface="Maven Pro"/>
              <a:sym typeface="Maven Pro"/>
            </a:endParaRPr>
          </a:p>
        </p:txBody>
      </p:sp>
      <p:sp>
        <p:nvSpPr>
          <p:cNvPr id="181" name="Google Shape;181;g146458c37ba_3_11"/>
          <p:cNvSpPr txBox="1"/>
          <p:nvPr/>
        </p:nvSpPr>
        <p:spPr>
          <a:xfrm>
            <a:off x="1690550" y="4562125"/>
            <a:ext cx="46107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It allows user to unlock,retrieve new passwords for the dashboard if the original password is forgotten.</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The user clicks this section and has to reset their account password.</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This can be done by answerin</a:t>
            </a:r>
            <a:r>
              <a:rPr lang="en-US" sz="1500">
                <a:solidFill>
                  <a:schemeClr val="dk1"/>
                </a:solidFill>
                <a:latin typeface="Maven Pro"/>
                <a:ea typeface="Maven Pro"/>
                <a:cs typeface="Maven Pro"/>
                <a:sym typeface="Maven Pro"/>
              </a:rPr>
              <a:t>g</a:t>
            </a:r>
            <a:r>
              <a:rPr lang="en-US" sz="1500">
                <a:solidFill>
                  <a:schemeClr val="dk1"/>
                </a:solidFill>
                <a:latin typeface="Maven Pro"/>
                <a:ea typeface="Maven Pro"/>
                <a:cs typeface="Maven Pro"/>
                <a:sym typeface="Maven Pro"/>
              </a:rPr>
              <a:t> security questions or email.</a:t>
            </a:r>
            <a:endParaRPr sz="1500"/>
          </a:p>
        </p:txBody>
      </p:sp>
      <p:pic>
        <p:nvPicPr>
          <p:cNvPr id="182" name="Google Shape;182;g146458c37ba_3_11"/>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grpSp>
        <p:nvGrpSpPr>
          <p:cNvPr id="183" name="Google Shape;183;g146458c37ba_3_11"/>
          <p:cNvGrpSpPr/>
          <p:nvPr/>
        </p:nvGrpSpPr>
        <p:grpSpPr>
          <a:xfrm rot="10800000">
            <a:off x="8936785" y="-80"/>
            <a:ext cx="3255215" cy="3587941"/>
            <a:chOff x="0" y="1495614"/>
            <a:chExt cx="5262230" cy="5362339"/>
          </a:xfrm>
        </p:grpSpPr>
        <p:sp>
          <p:nvSpPr>
            <p:cNvPr id="184" name="Google Shape;184;g146458c37ba_3_11"/>
            <p:cNvSpPr/>
            <p:nvPr/>
          </p:nvSpPr>
          <p:spPr>
            <a:xfrm>
              <a:off x="0" y="1495614"/>
              <a:ext cx="2651125" cy="3604260"/>
            </a:xfrm>
            <a:custGeom>
              <a:rect b="b" l="l" r="r" t="t"/>
              <a:pathLst>
                <a:path extrusionOk="0" h="3604260" w="2651125">
                  <a:moveTo>
                    <a:pt x="1766044" y="3603812"/>
                  </a:moveTo>
                  <a:lnTo>
                    <a:pt x="0" y="1803469"/>
                  </a:lnTo>
                  <a:lnTo>
                    <a:pt x="0" y="0"/>
                  </a:lnTo>
                  <a:lnTo>
                    <a:pt x="2650545" y="2702077"/>
                  </a:lnTo>
                  <a:lnTo>
                    <a:pt x="1766044" y="3603812"/>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g146458c37ba_3_11"/>
            <p:cNvSpPr/>
            <p:nvPr/>
          </p:nvSpPr>
          <p:spPr>
            <a:xfrm>
              <a:off x="0" y="5103449"/>
              <a:ext cx="1720850" cy="1754504"/>
            </a:xfrm>
            <a:custGeom>
              <a:rect b="b" l="l" r="r" t="t"/>
              <a:pathLst>
                <a:path extrusionOk="0" h="1754504" w="1720850">
                  <a:moveTo>
                    <a:pt x="1720794" y="1754157"/>
                  </a:moveTo>
                  <a:lnTo>
                    <a:pt x="0" y="1754157"/>
                  </a:lnTo>
                  <a:lnTo>
                    <a:pt x="0" y="0"/>
                  </a:lnTo>
                  <a:lnTo>
                    <a:pt x="1720794" y="1754157"/>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g146458c37ba_3_11"/>
            <p:cNvSpPr/>
            <p:nvPr/>
          </p:nvSpPr>
          <p:spPr>
            <a:xfrm>
              <a:off x="1809101" y="5099427"/>
              <a:ext cx="3453129" cy="1758315"/>
            </a:xfrm>
            <a:custGeom>
              <a:rect b="b" l="l" r="r" t="t"/>
              <a:pathLst>
                <a:path extrusionOk="0" h="1758315" w="3453129">
                  <a:moveTo>
                    <a:pt x="3452545" y="1758178"/>
                  </a:moveTo>
                  <a:lnTo>
                    <a:pt x="0" y="1758178"/>
                  </a:lnTo>
                  <a:lnTo>
                    <a:pt x="1727039" y="0"/>
                  </a:lnTo>
                  <a:lnTo>
                    <a:pt x="3452545" y="1758178"/>
                  </a:lnTo>
                  <a:close/>
                </a:path>
              </a:pathLst>
            </a:custGeom>
            <a:solidFill>
              <a:srgbClr val="F7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7" name="Google Shape;187;g146458c37ba_3_11"/>
          <p:cNvSpPr txBox="1"/>
          <p:nvPr/>
        </p:nvSpPr>
        <p:spPr>
          <a:xfrm>
            <a:off x="6301250" y="39996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Maven Pro"/>
                <a:ea typeface="Maven Pro"/>
                <a:cs typeface="Maven Pro"/>
                <a:sym typeface="Maven Pro"/>
              </a:rPr>
              <a:t>RESET PASSWORD:</a:t>
            </a:r>
            <a:endParaRPr b="1" sz="1800">
              <a:solidFill>
                <a:schemeClr val="dk1"/>
              </a:solidFill>
              <a:latin typeface="Maven Pro"/>
              <a:ea typeface="Maven Pro"/>
              <a:cs typeface="Maven Pro"/>
              <a:sym typeface="Maven Pro"/>
            </a:endParaRPr>
          </a:p>
        </p:txBody>
      </p:sp>
      <p:sp>
        <p:nvSpPr>
          <p:cNvPr id="188" name="Google Shape;188;g146458c37ba_3_11"/>
          <p:cNvSpPr txBox="1"/>
          <p:nvPr/>
        </p:nvSpPr>
        <p:spPr>
          <a:xfrm>
            <a:off x="6410775" y="4461350"/>
            <a:ext cx="47346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The action of invalidating the current password for the dashboard and creating a new password.</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This can be done by settings of the dashboard or contacting the administrator.</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To Reset your password click the “FORGOT PASSWORD” which mails you the corresponding details for the reset process.</a:t>
            </a:r>
            <a:endParaRPr sz="1500">
              <a:solidFill>
                <a:schemeClr val="dk1"/>
              </a:solidFill>
              <a:latin typeface="Maven Pro"/>
              <a:ea typeface="Maven Pro"/>
              <a:cs typeface="Maven Pro"/>
              <a:sym typeface="Maven Pro"/>
            </a:endParaRPr>
          </a:p>
          <a:p>
            <a:pPr indent="0" lvl="0" marL="457200" rtl="0" algn="l">
              <a:spcBef>
                <a:spcPts val="0"/>
              </a:spcBef>
              <a:spcAft>
                <a:spcPts val="0"/>
              </a:spcAft>
              <a:buNone/>
            </a:pPr>
            <a:r>
              <a:t/>
            </a:r>
            <a:endParaRPr sz="1500">
              <a:solidFill>
                <a:schemeClr val="dk1"/>
              </a:solidFill>
              <a:latin typeface="Maven Pro"/>
              <a:ea typeface="Maven Pro"/>
              <a:cs typeface="Maven Pro"/>
              <a:sym typeface="Maven Pro"/>
            </a:endParaRPr>
          </a:p>
        </p:txBody>
      </p:sp>
      <p:pic>
        <p:nvPicPr>
          <p:cNvPr id="189" name="Google Shape;189;g146458c37ba_3_11"/>
          <p:cNvPicPr preferRelativeResize="0"/>
          <p:nvPr/>
        </p:nvPicPr>
        <p:blipFill>
          <a:blip r:embed="rId4">
            <a:alphaModFix/>
          </a:blip>
          <a:stretch>
            <a:fillRect/>
          </a:stretch>
        </p:blipFill>
        <p:spPr>
          <a:xfrm>
            <a:off x="2894299" y="652075"/>
            <a:ext cx="2832915" cy="3246800"/>
          </a:xfrm>
          <a:prstGeom prst="rect">
            <a:avLst/>
          </a:prstGeom>
          <a:noFill/>
          <a:ln>
            <a:noFill/>
          </a:ln>
        </p:spPr>
      </p:pic>
      <p:pic>
        <p:nvPicPr>
          <p:cNvPr id="190" name="Google Shape;190;g146458c37ba_3_11"/>
          <p:cNvPicPr preferRelativeResize="0"/>
          <p:nvPr/>
        </p:nvPicPr>
        <p:blipFill>
          <a:blip r:embed="rId5">
            <a:alphaModFix/>
          </a:blip>
          <a:stretch>
            <a:fillRect/>
          </a:stretch>
        </p:blipFill>
        <p:spPr>
          <a:xfrm>
            <a:off x="7378875" y="652075"/>
            <a:ext cx="2832925" cy="3246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6"/>
          <p:cNvGrpSpPr/>
          <p:nvPr/>
        </p:nvGrpSpPr>
        <p:grpSpPr>
          <a:xfrm rot="10800000">
            <a:off x="8488443" y="312"/>
            <a:ext cx="3703557" cy="3778841"/>
            <a:chOff x="0" y="1495614"/>
            <a:chExt cx="5262230" cy="5362340"/>
          </a:xfrm>
        </p:grpSpPr>
        <p:sp>
          <p:nvSpPr>
            <p:cNvPr id="196" name="Google Shape;196;p6"/>
            <p:cNvSpPr/>
            <p:nvPr/>
          </p:nvSpPr>
          <p:spPr>
            <a:xfrm>
              <a:off x="0" y="1495614"/>
              <a:ext cx="2651125" cy="3604260"/>
            </a:xfrm>
            <a:custGeom>
              <a:rect b="b" l="l" r="r" t="t"/>
              <a:pathLst>
                <a:path extrusionOk="0" h="3604260" w="2651125">
                  <a:moveTo>
                    <a:pt x="1766044" y="3603812"/>
                  </a:moveTo>
                  <a:lnTo>
                    <a:pt x="0" y="1803469"/>
                  </a:lnTo>
                  <a:lnTo>
                    <a:pt x="0" y="0"/>
                  </a:lnTo>
                  <a:lnTo>
                    <a:pt x="2650545" y="2702077"/>
                  </a:lnTo>
                  <a:lnTo>
                    <a:pt x="1766044" y="3603812"/>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6"/>
            <p:cNvSpPr/>
            <p:nvPr/>
          </p:nvSpPr>
          <p:spPr>
            <a:xfrm>
              <a:off x="0" y="5103449"/>
              <a:ext cx="1720850" cy="1754505"/>
            </a:xfrm>
            <a:custGeom>
              <a:rect b="b" l="l" r="r" t="t"/>
              <a:pathLst>
                <a:path extrusionOk="0" h="1754504" w="1720850">
                  <a:moveTo>
                    <a:pt x="1720794" y="1754157"/>
                  </a:moveTo>
                  <a:lnTo>
                    <a:pt x="0" y="1754157"/>
                  </a:lnTo>
                  <a:lnTo>
                    <a:pt x="0" y="0"/>
                  </a:lnTo>
                  <a:lnTo>
                    <a:pt x="1720794" y="1754157"/>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6"/>
            <p:cNvSpPr/>
            <p:nvPr/>
          </p:nvSpPr>
          <p:spPr>
            <a:xfrm>
              <a:off x="1809101" y="5099427"/>
              <a:ext cx="3453129" cy="1758314"/>
            </a:xfrm>
            <a:custGeom>
              <a:rect b="b" l="l" r="r" t="t"/>
              <a:pathLst>
                <a:path extrusionOk="0" h="1758315" w="3453129">
                  <a:moveTo>
                    <a:pt x="3452545" y="1758178"/>
                  </a:moveTo>
                  <a:lnTo>
                    <a:pt x="0" y="1758178"/>
                  </a:lnTo>
                  <a:lnTo>
                    <a:pt x="1727039" y="0"/>
                  </a:lnTo>
                  <a:lnTo>
                    <a:pt x="3452545" y="1758178"/>
                  </a:lnTo>
                  <a:close/>
                </a:path>
              </a:pathLst>
            </a:custGeom>
            <a:solidFill>
              <a:srgbClr val="F7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99" name="Google Shape;199;p6"/>
          <p:cNvPicPr preferRelativeResize="0"/>
          <p:nvPr/>
        </p:nvPicPr>
        <p:blipFill rotWithShape="1">
          <a:blip r:embed="rId3">
            <a:alphaModFix/>
          </a:blip>
          <a:srcRect b="0" l="0" r="0" t="0"/>
          <a:stretch/>
        </p:blipFill>
        <p:spPr>
          <a:xfrm>
            <a:off x="195436" y="253488"/>
            <a:ext cx="2197352" cy="858298"/>
          </a:xfrm>
          <a:prstGeom prst="rect">
            <a:avLst/>
          </a:prstGeom>
          <a:noFill/>
          <a:ln>
            <a:noFill/>
          </a:ln>
        </p:spPr>
      </p:pic>
      <p:sp>
        <p:nvSpPr>
          <p:cNvPr id="200" name="Google Shape;200;p6"/>
          <p:cNvSpPr txBox="1"/>
          <p:nvPr/>
        </p:nvSpPr>
        <p:spPr>
          <a:xfrm>
            <a:off x="4873200" y="253500"/>
            <a:ext cx="2445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latin typeface="Maven Pro"/>
                <a:ea typeface="Maven Pro"/>
                <a:cs typeface="Maven Pro"/>
                <a:sym typeface="Maven Pro"/>
              </a:rPr>
              <a:t> DASHBOARD </a:t>
            </a:r>
            <a:endParaRPr b="1" sz="2600">
              <a:latin typeface="Maven Pro"/>
              <a:ea typeface="Maven Pro"/>
              <a:cs typeface="Maven Pro"/>
              <a:sym typeface="Maven Pro"/>
            </a:endParaRPr>
          </a:p>
        </p:txBody>
      </p:sp>
      <p:sp>
        <p:nvSpPr>
          <p:cNvPr id="201" name="Google Shape;201;p6"/>
          <p:cNvSpPr txBox="1"/>
          <p:nvPr/>
        </p:nvSpPr>
        <p:spPr>
          <a:xfrm>
            <a:off x="4929300" y="838500"/>
            <a:ext cx="23334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latin typeface="Maven Pro"/>
                <a:ea typeface="Maven Pro"/>
                <a:cs typeface="Maven Pro"/>
                <a:sym typeface="Maven Pro"/>
              </a:rPr>
              <a:t>ANALYTICS</a:t>
            </a:r>
            <a:endParaRPr b="1" sz="1700">
              <a:latin typeface="Maven Pro"/>
              <a:ea typeface="Maven Pro"/>
              <a:cs typeface="Maven Pro"/>
              <a:sym typeface="Maven Pro"/>
            </a:endParaRPr>
          </a:p>
        </p:txBody>
      </p:sp>
      <p:pic>
        <p:nvPicPr>
          <p:cNvPr id="202" name="Google Shape;202;p6"/>
          <p:cNvPicPr preferRelativeResize="0"/>
          <p:nvPr/>
        </p:nvPicPr>
        <p:blipFill rotWithShape="1">
          <a:blip r:embed="rId4">
            <a:alphaModFix/>
          </a:blip>
          <a:srcRect b="-114940" l="-11559" r="11559" t="114940"/>
          <a:stretch/>
        </p:blipFill>
        <p:spPr>
          <a:xfrm>
            <a:off x="5651833" y="3931553"/>
            <a:ext cx="4931640" cy="2774048"/>
          </a:xfrm>
          <a:prstGeom prst="rect">
            <a:avLst/>
          </a:prstGeom>
          <a:noFill/>
          <a:ln>
            <a:noFill/>
          </a:ln>
        </p:spPr>
      </p:pic>
      <p:sp>
        <p:nvSpPr>
          <p:cNvPr id="203" name="Google Shape;203;p6"/>
          <p:cNvSpPr txBox="1"/>
          <p:nvPr/>
        </p:nvSpPr>
        <p:spPr>
          <a:xfrm>
            <a:off x="321450" y="3931550"/>
            <a:ext cx="40476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Our dashboard is a collection of widgets that represents a detailed reports.</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Activity statistics depicts the individuals amount of time spent over the various months.</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Engagements,Followers,Activities,</a:t>
            </a:r>
            <a:endParaRPr sz="1500">
              <a:latin typeface="Maven Pro"/>
              <a:ea typeface="Maven Pro"/>
              <a:cs typeface="Maven Pro"/>
              <a:sym typeface="Maven Pro"/>
            </a:endParaRPr>
          </a:p>
          <a:p>
            <a:pPr indent="0" lvl="0" marL="457200" rtl="0" algn="l">
              <a:spcBef>
                <a:spcPts val="0"/>
              </a:spcBef>
              <a:spcAft>
                <a:spcPts val="0"/>
              </a:spcAft>
              <a:buNone/>
            </a:pPr>
            <a:r>
              <a:rPr lang="en-US" sz="1500">
                <a:latin typeface="Maven Pro"/>
                <a:ea typeface="Maven Pro"/>
                <a:cs typeface="Maven Pro"/>
                <a:sym typeface="Maven Pro"/>
              </a:rPr>
              <a:t>Impressions etc from a user’s social media accounts are lively displayed.</a:t>
            </a:r>
            <a:endParaRPr sz="1500">
              <a:latin typeface="Maven Pro"/>
              <a:ea typeface="Maven Pro"/>
              <a:cs typeface="Maven Pro"/>
              <a:sym typeface="Maven Pro"/>
            </a:endParaRPr>
          </a:p>
          <a:p>
            <a:pPr indent="0" lvl="0" marL="914400" rtl="0" algn="l">
              <a:spcBef>
                <a:spcPts val="0"/>
              </a:spcBef>
              <a:spcAft>
                <a:spcPts val="0"/>
              </a:spcAft>
              <a:buNone/>
            </a:pPr>
            <a:r>
              <a:t/>
            </a:r>
            <a:endParaRPr sz="1500">
              <a:latin typeface="Maven Pro"/>
              <a:ea typeface="Maven Pro"/>
              <a:cs typeface="Maven Pro"/>
              <a:sym typeface="Maven Pro"/>
            </a:endParaRPr>
          </a:p>
        </p:txBody>
      </p:sp>
      <p:sp>
        <p:nvSpPr>
          <p:cNvPr id="204" name="Google Shape;204;p6"/>
          <p:cNvSpPr txBox="1"/>
          <p:nvPr/>
        </p:nvSpPr>
        <p:spPr>
          <a:xfrm>
            <a:off x="4277700" y="3875000"/>
            <a:ext cx="36366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Hashtag Statistics gives us the top trending hashtags used all over the world.</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Graphical representation of Impressions over various months and list of social tracks are specified.</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Bars on user’s most used browser and operating </a:t>
            </a:r>
            <a:r>
              <a:rPr lang="en-US" sz="1500">
                <a:latin typeface="Maven Pro"/>
                <a:ea typeface="Maven Pro"/>
                <a:cs typeface="Maven Pro"/>
                <a:sym typeface="Maven Pro"/>
              </a:rPr>
              <a:t>system,user based on countries are well defined.</a:t>
            </a:r>
            <a:endParaRPr sz="1500">
              <a:latin typeface="Maven Pro"/>
              <a:ea typeface="Maven Pro"/>
              <a:cs typeface="Maven Pro"/>
              <a:sym typeface="Maven Pro"/>
            </a:endParaRPr>
          </a:p>
        </p:txBody>
      </p:sp>
      <p:sp>
        <p:nvSpPr>
          <p:cNvPr id="205" name="Google Shape;205;p6"/>
          <p:cNvSpPr txBox="1"/>
          <p:nvPr/>
        </p:nvSpPr>
        <p:spPr>
          <a:xfrm>
            <a:off x="8200225" y="3875000"/>
            <a:ext cx="3000000" cy="2493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Growth in the number of audience for the past years has shown.</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Total Views and the number of Profile clicks in </a:t>
            </a:r>
            <a:r>
              <a:rPr lang="en-US" sz="1500">
                <a:solidFill>
                  <a:schemeClr val="dk1"/>
                </a:solidFill>
                <a:latin typeface="Maven Pro"/>
                <a:ea typeface="Maven Pro"/>
                <a:cs typeface="Maven Pro"/>
                <a:sym typeface="Maven Pro"/>
              </a:rPr>
              <a:t>the</a:t>
            </a:r>
            <a:r>
              <a:rPr lang="en-US" sz="1500">
                <a:solidFill>
                  <a:schemeClr val="dk1"/>
                </a:solidFill>
                <a:latin typeface="Maven Pro"/>
                <a:ea typeface="Maven Pro"/>
                <a:cs typeface="Maven Pro"/>
                <a:sym typeface="Maven Pro"/>
              </a:rPr>
              <a:t> social media is calculated and specified.</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Impressions for each month is also calculated and specified.</a:t>
            </a:r>
            <a:endParaRPr sz="1500">
              <a:solidFill>
                <a:schemeClr val="dk1"/>
              </a:solidFill>
              <a:latin typeface="Maven Pro"/>
              <a:ea typeface="Maven Pro"/>
              <a:cs typeface="Maven Pro"/>
              <a:sym typeface="Maven Pro"/>
            </a:endParaRPr>
          </a:p>
        </p:txBody>
      </p:sp>
      <p:pic>
        <p:nvPicPr>
          <p:cNvPr id="206" name="Google Shape;206;p6"/>
          <p:cNvPicPr preferRelativeResize="0"/>
          <p:nvPr/>
        </p:nvPicPr>
        <p:blipFill>
          <a:blip r:embed="rId5">
            <a:alphaModFix/>
          </a:blip>
          <a:stretch>
            <a:fillRect/>
          </a:stretch>
        </p:blipFill>
        <p:spPr>
          <a:xfrm>
            <a:off x="321450" y="1495425"/>
            <a:ext cx="3780802" cy="2126701"/>
          </a:xfrm>
          <a:prstGeom prst="rect">
            <a:avLst/>
          </a:prstGeom>
          <a:noFill/>
          <a:ln>
            <a:noFill/>
          </a:ln>
        </p:spPr>
      </p:pic>
      <p:pic>
        <p:nvPicPr>
          <p:cNvPr id="207" name="Google Shape;207;p6"/>
          <p:cNvPicPr preferRelativeResize="0"/>
          <p:nvPr/>
        </p:nvPicPr>
        <p:blipFill>
          <a:blip r:embed="rId6">
            <a:alphaModFix/>
          </a:blip>
          <a:stretch>
            <a:fillRect/>
          </a:stretch>
        </p:blipFill>
        <p:spPr>
          <a:xfrm>
            <a:off x="4205600" y="1495438"/>
            <a:ext cx="3780802" cy="2126687"/>
          </a:xfrm>
          <a:prstGeom prst="rect">
            <a:avLst/>
          </a:prstGeom>
          <a:noFill/>
          <a:ln>
            <a:noFill/>
          </a:ln>
        </p:spPr>
      </p:pic>
      <p:pic>
        <p:nvPicPr>
          <p:cNvPr id="208" name="Google Shape;208;p6"/>
          <p:cNvPicPr preferRelativeResize="0"/>
          <p:nvPr/>
        </p:nvPicPr>
        <p:blipFill>
          <a:blip r:embed="rId7">
            <a:alphaModFix/>
          </a:blip>
          <a:stretch>
            <a:fillRect/>
          </a:stretch>
        </p:blipFill>
        <p:spPr>
          <a:xfrm>
            <a:off x="8089750" y="1495438"/>
            <a:ext cx="3780802" cy="2126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46458c37ba_0_10"/>
          <p:cNvSpPr txBox="1"/>
          <p:nvPr/>
        </p:nvSpPr>
        <p:spPr>
          <a:xfrm>
            <a:off x="4941600" y="230863"/>
            <a:ext cx="2308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latin typeface="Maven Pro"/>
                <a:ea typeface="Maven Pro"/>
                <a:cs typeface="Maven Pro"/>
                <a:sym typeface="Maven Pro"/>
              </a:rPr>
              <a:t>DASHBOARD</a:t>
            </a:r>
            <a:endParaRPr b="1" sz="2600">
              <a:latin typeface="Maven Pro"/>
              <a:ea typeface="Maven Pro"/>
              <a:cs typeface="Maven Pro"/>
              <a:sym typeface="Maven Pro"/>
            </a:endParaRPr>
          </a:p>
        </p:txBody>
      </p:sp>
      <p:sp>
        <p:nvSpPr>
          <p:cNvPr id="214" name="Google Shape;214;g146458c37ba_0_10"/>
          <p:cNvSpPr txBox="1"/>
          <p:nvPr/>
        </p:nvSpPr>
        <p:spPr>
          <a:xfrm>
            <a:off x="5275050" y="650525"/>
            <a:ext cx="1641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Maven Pro"/>
                <a:ea typeface="Maven Pro"/>
                <a:cs typeface="Maven Pro"/>
                <a:sym typeface="Maven Pro"/>
              </a:rPr>
              <a:t>   USERS</a:t>
            </a:r>
            <a:endParaRPr b="1" sz="2200">
              <a:latin typeface="Maven Pro"/>
              <a:ea typeface="Maven Pro"/>
              <a:cs typeface="Maven Pro"/>
              <a:sym typeface="Maven Pro"/>
            </a:endParaRPr>
          </a:p>
        </p:txBody>
      </p:sp>
      <p:sp>
        <p:nvSpPr>
          <p:cNvPr id="215" name="Google Shape;215;g146458c37ba_0_10"/>
          <p:cNvSpPr txBox="1"/>
          <p:nvPr/>
        </p:nvSpPr>
        <p:spPr>
          <a:xfrm>
            <a:off x="884515" y="4971986"/>
            <a:ext cx="3408000" cy="307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p:txBody>
      </p:sp>
      <p:pic>
        <p:nvPicPr>
          <p:cNvPr id="216" name="Google Shape;216;g146458c37ba_0_10"/>
          <p:cNvPicPr preferRelativeResize="0"/>
          <p:nvPr/>
        </p:nvPicPr>
        <p:blipFill rotWithShape="1">
          <a:blip r:embed="rId3">
            <a:alphaModFix/>
          </a:blip>
          <a:srcRect b="0" l="0" r="0" t="0"/>
          <a:stretch/>
        </p:blipFill>
        <p:spPr>
          <a:xfrm>
            <a:off x="195436" y="273152"/>
            <a:ext cx="2197352" cy="858298"/>
          </a:xfrm>
          <a:prstGeom prst="rect">
            <a:avLst/>
          </a:prstGeom>
          <a:noFill/>
          <a:ln>
            <a:noFill/>
          </a:ln>
        </p:spPr>
      </p:pic>
      <p:grpSp>
        <p:nvGrpSpPr>
          <p:cNvPr id="217" name="Google Shape;217;g146458c37ba_0_10"/>
          <p:cNvGrpSpPr/>
          <p:nvPr/>
        </p:nvGrpSpPr>
        <p:grpSpPr>
          <a:xfrm rot="10800000">
            <a:off x="8870758" y="178"/>
            <a:ext cx="3321241" cy="3488466"/>
            <a:chOff x="-86531" y="758951"/>
            <a:chExt cx="6185958" cy="6097651"/>
          </a:xfrm>
        </p:grpSpPr>
        <p:sp>
          <p:nvSpPr>
            <p:cNvPr id="218" name="Google Shape;218;g146458c37ba_0_10"/>
            <p:cNvSpPr/>
            <p:nvPr/>
          </p:nvSpPr>
          <p:spPr>
            <a:xfrm>
              <a:off x="0" y="758951"/>
              <a:ext cx="3072765" cy="4098290"/>
            </a:xfrm>
            <a:custGeom>
              <a:rect b="b" l="l" r="r" t="t"/>
              <a:pathLst>
                <a:path extrusionOk="0" h="4098290" w="3072765">
                  <a:moveTo>
                    <a:pt x="0" y="0"/>
                  </a:moveTo>
                  <a:lnTo>
                    <a:pt x="0" y="2050796"/>
                  </a:lnTo>
                  <a:lnTo>
                    <a:pt x="2047113" y="4098036"/>
                  </a:lnTo>
                  <a:lnTo>
                    <a:pt x="3072384" y="3072638"/>
                  </a:lnTo>
                  <a:lnTo>
                    <a:pt x="0" y="0"/>
                  </a:lnTo>
                  <a:close/>
                </a:path>
              </a:pathLst>
            </a:custGeom>
            <a:solidFill>
              <a:srgbClr val="4494A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19" name="Google Shape;219;g146458c37ba_0_10"/>
            <p:cNvSpPr/>
            <p:nvPr/>
          </p:nvSpPr>
          <p:spPr>
            <a:xfrm>
              <a:off x="-86531" y="4859215"/>
              <a:ext cx="1995170" cy="1995170"/>
            </a:xfrm>
            <a:custGeom>
              <a:rect b="b" l="l" r="r" t="t"/>
              <a:pathLst>
                <a:path extrusionOk="0" h="1995170" w="1995170">
                  <a:moveTo>
                    <a:pt x="0" y="0"/>
                  </a:moveTo>
                  <a:lnTo>
                    <a:pt x="0" y="1994721"/>
                  </a:lnTo>
                  <a:lnTo>
                    <a:pt x="1994662" y="1994721"/>
                  </a:lnTo>
                  <a:lnTo>
                    <a:pt x="0" y="0"/>
                  </a:lnTo>
                  <a:close/>
                </a:path>
              </a:pathLst>
            </a:custGeom>
            <a:solidFill>
              <a:srgbClr val="E3E3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sp>
          <p:nvSpPr>
            <p:cNvPr id="220" name="Google Shape;220;g146458c37ba_0_10"/>
            <p:cNvSpPr/>
            <p:nvPr/>
          </p:nvSpPr>
          <p:spPr>
            <a:xfrm>
              <a:off x="2097023" y="4856987"/>
              <a:ext cx="4002404" cy="1999615"/>
            </a:xfrm>
            <a:custGeom>
              <a:rect b="b" l="l" r="r" t="t"/>
              <a:pathLst>
                <a:path extrusionOk="0" h="1999615" w="4002404">
                  <a:moveTo>
                    <a:pt x="2001901" y="0"/>
                  </a:moveTo>
                  <a:lnTo>
                    <a:pt x="0" y="1999294"/>
                  </a:lnTo>
                  <a:lnTo>
                    <a:pt x="4002024" y="1999294"/>
                  </a:lnTo>
                  <a:lnTo>
                    <a:pt x="2001901" y="0"/>
                  </a:lnTo>
                  <a:close/>
                </a:path>
              </a:pathLst>
            </a:custGeom>
            <a:solidFill>
              <a:srgbClr val="F8D34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Maven Pro"/>
                <a:ea typeface="Maven Pro"/>
                <a:cs typeface="Maven Pro"/>
                <a:sym typeface="Maven Pro"/>
              </a:endParaRPr>
            </a:p>
          </p:txBody>
        </p:sp>
      </p:grpSp>
      <p:sp>
        <p:nvSpPr>
          <p:cNvPr id="221" name="Google Shape;221;g146458c37ba_0_10"/>
          <p:cNvSpPr txBox="1"/>
          <p:nvPr/>
        </p:nvSpPr>
        <p:spPr>
          <a:xfrm>
            <a:off x="307513" y="4167113"/>
            <a:ext cx="37866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Insight reviews over various months are </a:t>
            </a:r>
            <a:r>
              <a:rPr lang="en-US" sz="1500">
                <a:latin typeface="Maven Pro"/>
                <a:ea typeface="Maven Pro"/>
                <a:cs typeface="Maven Pro"/>
                <a:sym typeface="Maven Pro"/>
              </a:rPr>
              <a:t>represented</a:t>
            </a:r>
            <a:r>
              <a:rPr lang="en-US" sz="1500">
                <a:latin typeface="Maven Pro"/>
                <a:ea typeface="Maven Pro"/>
                <a:cs typeface="Maven Pro"/>
                <a:sym typeface="Maven Pro"/>
              </a:rPr>
              <a:t> on a scale of 5 stars.</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Users are </a:t>
            </a:r>
            <a:r>
              <a:rPr lang="en-US" sz="1500">
                <a:latin typeface="Maven Pro"/>
                <a:ea typeface="Maven Pro"/>
                <a:cs typeface="Maven Pro"/>
                <a:sym typeface="Maven Pro"/>
              </a:rPr>
              <a:t>segregated</a:t>
            </a:r>
            <a:r>
              <a:rPr lang="en-US" sz="1500">
                <a:latin typeface="Maven Pro"/>
                <a:ea typeface="Maven Pro"/>
                <a:cs typeface="Maven Pro"/>
                <a:sym typeface="Maven Pro"/>
              </a:rPr>
              <a:t> based on products and their usage.</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Handling reports section describe weekly usage overview in Bar graphs.</a:t>
            </a:r>
            <a:endParaRPr sz="1500">
              <a:latin typeface="Maven Pro"/>
              <a:ea typeface="Maven Pro"/>
              <a:cs typeface="Maven Pro"/>
              <a:sym typeface="Maven Pro"/>
            </a:endParaRPr>
          </a:p>
          <a:p>
            <a:pPr indent="0" lvl="0" marL="0" rtl="0" algn="l">
              <a:spcBef>
                <a:spcPts val="0"/>
              </a:spcBef>
              <a:spcAft>
                <a:spcPts val="0"/>
              </a:spcAft>
              <a:buNone/>
            </a:pPr>
            <a:r>
              <a:t/>
            </a:r>
            <a:endParaRPr sz="1500">
              <a:latin typeface="Maven Pro"/>
              <a:ea typeface="Maven Pro"/>
              <a:cs typeface="Maven Pro"/>
              <a:sym typeface="Maven Pro"/>
            </a:endParaRPr>
          </a:p>
        </p:txBody>
      </p:sp>
      <p:sp>
        <p:nvSpPr>
          <p:cNvPr id="222" name="Google Shape;222;g146458c37ba_0_10"/>
          <p:cNvSpPr txBox="1"/>
          <p:nvPr/>
        </p:nvSpPr>
        <p:spPr>
          <a:xfrm>
            <a:off x="4173425" y="4167113"/>
            <a:ext cx="39057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Follower’s Analytics are projected in  pictorial representation in comparison with previous year.</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User’s are categorized based on countries they live.</a:t>
            </a:r>
            <a:endParaRPr sz="1500">
              <a:latin typeface="Maven Pro"/>
              <a:ea typeface="Maven Pro"/>
              <a:cs typeface="Maven Pro"/>
              <a:sym typeface="Maven Pro"/>
            </a:endParaRPr>
          </a:p>
          <a:p>
            <a:pPr indent="-323850" lvl="0" marL="457200" rtl="0" algn="l">
              <a:spcBef>
                <a:spcPts val="0"/>
              </a:spcBef>
              <a:spcAft>
                <a:spcPts val="0"/>
              </a:spcAft>
              <a:buSzPts val="1500"/>
              <a:buFont typeface="Maven Pro"/>
              <a:buChar char="●"/>
            </a:pPr>
            <a:r>
              <a:rPr lang="en-US" sz="1500">
                <a:latin typeface="Maven Pro"/>
                <a:ea typeface="Maven Pro"/>
                <a:cs typeface="Maven Pro"/>
                <a:sym typeface="Maven Pro"/>
              </a:rPr>
              <a:t>List of team members along with their projects,task and progress are defined.</a:t>
            </a:r>
            <a:endParaRPr sz="1500">
              <a:latin typeface="Maven Pro"/>
              <a:ea typeface="Maven Pro"/>
              <a:cs typeface="Maven Pro"/>
              <a:sym typeface="Maven Pro"/>
            </a:endParaRPr>
          </a:p>
          <a:p>
            <a:pPr indent="0" lvl="0" marL="457200" rtl="0" algn="l">
              <a:spcBef>
                <a:spcPts val="0"/>
              </a:spcBef>
              <a:spcAft>
                <a:spcPts val="0"/>
              </a:spcAft>
              <a:buNone/>
            </a:pPr>
            <a:r>
              <a:t/>
            </a:r>
            <a:endParaRPr sz="1500">
              <a:latin typeface="Maven Pro"/>
              <a:ea typeface="Maven Pro"/>
              <a:cs typeface="Maven Pro"/>
              <a:sym typeface="Maven Pro"/>
            </a:endParaRPr>
          </a:p>
        </p:txBody>
      </p:sp>
      <p:sp>
        <p:nvSpPr>
          <p:cNvPr id="223" name="Google Shape;223;g146458c37ba_0_10"/>
          <p:cNvSpPr txBox="1"/>
          <p:nvPr/>
        </p:nvSpPr>
        <p:spPr>
          <a:xfrm>
            <a:off x="8079125" y="4167100"/>
            <a:ext cx="39057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The progress in the Site Reached are shown in the graph. </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The count for the usage of the top products by the users are mentioned along with the percentage stating the profit.</a:t>
            </a:r>
            <a:endParaRPr sz="1500">
              <a:solidFill>
                <a:schemeClr val="dk1"/>
              </a:solidFill>
              <a:latin typeface="Maven Pro"/>
              <a:ea typeface="Maven Pro"/>
              <a:cs typeface="Maven Pro"/>
              <a:sym typeface="Maven Pro"/>
            </a:endParaRPr>
          </a:p>
          <a:p>
            <a:pPr indent="-323850" lvl="0" marL="457200" rtl="0" algn="l">
              <a:spcBef>
                <a:spcPts val="0"/>
              </a:spcBef>
              <a:spcAft>
                <a:spcPts val="0"/>
              </a:spcAft>
              <a:buClr>
                <a:schemeClr val="dk1"/>
              </a:buClr>
              <a:buSzPts val="1500"/>
              <a:buFont typeface="Maven Pro"/>
              <a:buChar char="●"/>
            </a:pPr>
            <a:r>
              <a:rPr lang="en-US" sz="1500">
                <a:solidFill>
                  <a:schemeClr val="dk1"/>
                </a:solidFill>
                <a:latin typeface="Maven Pro"/>
                <a:ea typeface="Maven Pro"/>
                <a:cs typeface="Maven Pro"/>
                <a:sym typeface="Maven Pro"/>
              </a:rPr>
              <a:t>The details about the amount whether it is paid or not by the users and the mode of payment is explained</a:t>
            </a:r>
            <a:r>
              <a:rPr lang="en-US" sz="1500">
                <a:solidFill>
                  <a:schemeClr val="dk1"/>
                </a:solidFill>
                <a:latin typeface="Maven Pro"/>
                <a:ea typeface="Maven Pro"/>
                <a:cs typeface="Maven Pro"/>
                <a:sym typeface="Maven Pro"/>
              </a:rPr>
              <a:t>.</a:t>
            </a:r>
            <a:endParaRPr sz="1500">
              <a:solidFill>
                <a:schemeClr val="dk1"/>
              </a:solidFill>
              <a:latin typeface="Maven Pro"/>
              <a:ea typeface="Maven Pro"/>
              <a:cs typeface="Maven Pro"/>
              <a:sym typeface="Maven Pro"/>
            </a:endParaRPr>
          </a:p>
          <a:p>
            <a:pPr indent="0" lvl="0" marL="457200" rtl="0" algn="l">
              <a:spcBef>
                <a:spcPts val="0"/>
              </a:spcBef>
              <a:spcAft>
                <a:spcPts val="0"/>
              </a:spcAft>
              <a:buNone/>
            </a:pPr>
            <a:r>
              <a:t/>
            </a:r>
            <a:endParaRPr sz="1500">
              <a:solidFill>
                <a:schemeClr val="dk1"/>
              </a:solidFill>
              <a:latin typeface="Maven Pro"/>
              <a:ea typeface="Maven Pro"/>
              <a:cs typeface="Maven Pro"/>
              <a:sym typeface="Maven Pro"/>
            </a:endParaRPr>
          </a:p>
        </p:txBody>
      </p:sp>
      <p:pic>
        <p:nvPicPr>
          <p:cNvPr id="224" name="Google Shape;224;g146458c37ba_0_10"/>
          <p:cNvPicPr preferRelativeResize="0"/>
          <p:nvPr/>
        </p:nvPicPr>
        <p:blipFill rotWithShape="1">
          <a:blip r:embed="rId4">
            <a:alphaModFix/>
          </a:blip>
          <a:srcRect b="0" l="0" r="0" t="2562"/>
          <a:stretch/>
        </p:blipFill>
        <p:spPr>
          <a:xfrm>
            <a:off x="307525" y="1492687"/>
            <a:ext cx="3905698" cy="2140646"/>
          </a:xfrm>
          <a:prstGeom prst="rect">
            <a:avLst/>
          </a:prstGeom>
          <a:noFill/>
          <a:ln>
            <a:noFill/>
          </a:ln>
        </p:spPr>
      </p:pic>
      <p:pic>
        <p:nvPicPr>
          <p:cNvPr id="225" name="Google Shape;225;g146458c37ba_0_10"/>
          <p:cNvPicPr preferRelativeResize="0"/>
          <p:nvPr/>
        </p:nvPicPr>
        <p:blipFill>
          <a:blip r:embed="rId5">
            <a:alphaModFix/>
          </a:blip>
          <a:stretch>
            <a:fillRect/>
          </a:stretch>
        </p:blipFill>
        <p:spPr>
          <a:xfrm>
            <a:off x="4292525" y="1492688"/>
            <a:ext cx="3786600" cy="2129968"/>
          </a:xfrm>
          <a:prstGeom prst="rect">
            <a:avLst/>
          </a:prstGeom>
          <a:noFill/>
          <a:ln>
            <a:noFill/>
          </a:ln>
        </p:spPr>
      </p:pic>
      <p:pic>
        <p:nvPicPr>
          <p:cNvPr id="226" name="Google Shape;226;g146458c37ba_0_10"/>
          <p:cNvPicPr preferRelativeResize="0"/>
          <p:nvPr/>
        </p:nvPicPr>
        <p:blipFill>
          <a:blip r:embed="rId6">
            <a:alphaModFix/>
          </a:blip>
          <a:stretch>
            <a:fillRect/>
          </a:stretch>
        </p:blipFill>
        <p:spPr>
          <a:xfrm>
            <a:off x="8158425" y="1492693"/>
            <a:ext cx="3786600" cy="21299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2022-08-18T07:12:26Z</dcterms:created>
  <dc:creator>pavithramuki ramakrishnan</dc:creator>
</cp:coreProperties>
</file>